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4" r:id="rId5"/>
    <p:sldMasterId id="214748372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5143500" cx="9144000"/>
  <p:notesSz cx="6858000" cy="9144000"/>
  <p:embeddedFontLst>
    <p:embeddedFont>
      <p:font typeface="Space Mono"/>
      <p:regular r:id="rId41"/>
      <p:bold r:id="rId42"/>
      <p:italic r:id="rId43"/>
      <p:boldItalic r:id="rId44"/>
    </p:embeddedFont>
    <p:embeddedFont>
      <p:font typeface="Inter SemiBold"/>
      <p:regular r:id="rId45"/>
      <p:bold r:id="rId46"/>
      <p:italic r:id="rId47"/>
      <p:boldItalic r:id="rId48"/>
    </p:embeddedFont>
    <p:embeddedFont>
      <p:font typeface="Inter Light"/>
      <p:regular r:id="rId49"/>
      <p:bold r:id="rId50"/>
      <p:italic r:id="rId51"/>
      <p:boldItalic r:id="rId52"/>
    </p:embeddedFont>
    <p:embeddedFont>
      <p:font typeface="Inter"/>
      <p:regular r:id="rId53"/>
      <p:bold r:id="rId54"/>
      <p:italic r:id="rId55"/>
      <p:boldItalic r:id="rId56"/>
    </p:embeddedFont>
    <p:embeddedFont>
      <p:font typeface="Poppins"/>
      <p:regular r:id="rId57"/>
      <p:bold r:id="rId58"/>
      <p:italic r:id="rId59"/>
      <p:boldItalic r:id="rId60"/>
    </p:embeddedFont>
    <p:embeddedFont>
      <p:font typeface="Poppins Ligh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65D4CA6-644F-40AF-878F-259D16C9794B}">
  <a:tblStyle styleId="{165D4CA6-644F-40AF-878F-259D16C979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SpaceMono-bold.fntdata"/><Relationship Id="rId41" Type="http://schemas.openxmlformats.org/officeDocument/2006/relationships/font" Target="fonts/SpaceMono-regular.fntdata"/><Relationship Id="rId44" Type="http://schemas.openxmlformats.org/officeDocument/2006/relationships/font" Target="fonts/SpaceMono-boldItalic.fntdata"/><Relationship Id="rId43" Type="http://schemas.openxmlformats.org/officeDocument/2006/relationships/font" Target="fonts/SpaceMono-italic.fntdata"/><Relationship Id="rId46" Type="http://schemas.openxmlformats.org/officeDocument/2006/relationships/font" Target="fonts/InterSemiBold-bold.fntdata"/><Relationship Id="rId45" Type="http://schemas.openxmlformats.org/officeDocument/2006/relationships/font" Target="fonts/Inter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InterSemiBold-boldItalic.fntdata"/><Relationship Id="rId47" Type="http://schemas.openxmlformats.org/officeDocument/2006/relationships/font" Target="fonts/InterSemiBold-italic.fntdata"/><Relationship Id="rId49" Type="http://schemas.openxmlformats.org/officeDocument/2006/relationships/font" Target="fonts/InterLigh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PoppinsLight-bold.fntdata"/><Relationship Id="rId61" Type="http://schemas.openxmlformats.org/officeDocument/2006/relationships/font" Target="fonts/PoppinsLight-regular.fntdata"/><Relationship Id="rId20" Type="http://schemas.openxmlformats.org/officeDocument/2006/relationships/slide" Target="slides/slide13.xml"/><Relationship Id="rId64" Type="http://schemas.openxmlformats.org/officeDocument/2006/relationships/font" Target="fonts/PoppinsLight-boldItalic.fntdata"/><Relationship Id="rId63" Type="http://schemas.openxmlformats.org/officeDocument/2006/relationships/font" Target="fonts/PoppinsLight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Poppins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InterLight-italic.fntdata"/><Relationship Id="rId50" Type="http://schemas.openxmlformats.org/officeDocument/2006/relationships/font" Target="fonts/InterLight-bold.fntdata"/><Relationship Id="rId53" Type="http://schemas.openxmlformats.org/officeDocument/2006/relationships/font" Target="fonts/Inter-regular.fntdata"/><Relationship Id="rId52" Type="http://schemas.openxmlformats.org/officeDocument/2006/relationships/font" Target="fonts/InterLight-boldItalic.fntdata"/><Relationship Id="rId11" Type="http://schemas.openxmlformats.org/officeDocument/2006/relationships/slide" Target="slides/slide4.xml"/><Relationship Id="rId55" Type="http://schemas.openxmlformats.org/officeDocument/2006/relationships/font" Target="fonts/Inter-italic.fntdata"/><Relationship Id="rId10" Type="http://schemas.openxmlformats.org/officeDocument/2006/relationships/slide" Target="slides/slide3.xml"/><Relationship Id="rId54" Type="http://schemas.openxmlformats.org/officeDocument/2006/relationships/font" Target="fonts/Inter-bold.fntdata"/><Relationship Id="rId13" Type="http://schemas.openxmlformats.org/officeDocument/2006/relationships/slide" Target="slides/slide6.xml"/><Relationship Id="rId57" Type="http://schemas.openxmlformats.org/officeDocument/2006/relationships/font" Target="fonts/Poppins-regular.fntdata"/><Relationship Id="rId12" Type="http://schemas.openxmlformats.org/officeDocument/2006/relationships/slide" Target="slides/slide5.xml"/><Relationship Id="rId56" Type="http://schemas.openxmlformats.org/officeDocument/2006/relationships/font" Target="fonts/Inter-boldItalic.fntdata"/><Relationship Id="rId15" Type="http://schemas.openxmlformats.org/officeDocument/2006/relationships/slide" Target="slides/slide8.xml"/><Relationship Id="rId59" Type="http://schemas.openxmlformats.org/officeDocument/2006/relationships/font" Target="fonts/Poppins-italic.fntdata"/><Relationship Id="rId14" Type="http://schemas.openxmlformats.org/officeDocument/2006/relationships/slide" Target="slides/slide7.xml"/><Relationship Id="rId58" Type="http://schemas.openxmlformats.org/officeDocument/2006/relationships/font" Target="fonts/Poppins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c33bd32e3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c33bd32e3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1c33bd32e3_0_1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1c33bd32e3_0_1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1cc59ba3dd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1cc59ba3dd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model</a:t>
            </a:r>
            <a:r>
              <a:rPr lang="en"/>
              <a:t> handles data retrieval, modification, and storage.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Our model includes the object classes, hashing functionality for passwords, and the database.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view handles the presentation of data to the user.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Our view includes the form classes that use inheritance to avoid redundant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Controller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controller acts as an intermediary between the model and the view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Our application does not have dedicated controller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control is handled by witty and user-defined functions within the view classes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Flow of Information in MVC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user interacts with the view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controller processes the input and takes action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model updates its data and notifies the view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view fetches updated data from the model and refreshes the user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 flow in our application - Adding a credential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user fills out required fields and clicks the add button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Witty acts as the controller, and calls the “addNewCredential()” function that is connected to the button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credential is added to the database in the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view now displays the added credential to the list of credentials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 - Advantages of using the MVC architecture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Separation of concerns - This allowed us to </a:t>
            </a:r>
            <a:r>
              <a:rPr lang="en"/>
              <a:t>easily separate into teams based on previous experience and strengths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Testability - Each component could be tested separately before integration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1d08f8de33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1d08f8de33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1ce131844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1ce131844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1d08f8de33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31d08f8de33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Basically we have one file acting as the front end driver that contains an internal path change function that makes calls to functions of </a:t>
            </a:r>
            <a:r>
              <a:rPr lang="en"/>
              <a:t>other</a:t>
            </a:r>
            <a:r>
              <a:rPr lang="en"/>
              <a:t> files to create views. This main driver also handles the user login form.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had a status view file that was able to accept a boolean and a string message to create status views for when the user submits changes or searches (the success or failure messages).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also created two forms, the user and credential form that set up the text labels, text boxes, and buttons which created the base of all other views.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Cam’s styling shrooms (CSS);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Attempted an external style sheet but did not work as intended, so went with a similarly modifiable method of using inline edits.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Inline styling is subject to each individual container on the website, each container has their own characteristics.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containers are as described by their name, the header and navigation are technically in the same container but their own containers.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1ca5c383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1ca5c383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1d4d0804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31d4d0804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1c8e19dfe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1c8e19dfe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a474f6feef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a474f6feef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1d08f8de33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31d08f8de33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1c33bd32e3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1c33bd32e3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1d60a1551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1d60a1551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1d08f8de33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1d08f8de33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1d4d0804bc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1d4d0804bc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1d4d0804bc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1d4d0804bc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1d60a1551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31d60a1551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1d60a1551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31d60a1551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1d60a1551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31d60a1551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31d60a1551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31d60a1551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31d4d0804b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31d4d0804b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1c33bd32e3_0_1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31c33bd32e3_0_1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1d4d0804b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1d4d0804b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1d08f8de33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31d08f8de33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31d08f8de33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31d08f8de33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31c33bd32e3_0_1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31c33bd32e3_0_1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type of user we are gonna look at is the view only user type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-every user is shown their credentials upon log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-view only users are only able to search their credentials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-all of the text boxes work to search with except password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-once searched, the credential record is shown in the results box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-searching by credential ID 111 fails, since the user isn’t able to access the admin credential with this 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-upon failure, the user is taken to the </a:t>
            </a:r>
            <a:r>
              <a:rPr lang="en"/>
              <a:t>search</a:t>
            </a:r>
            <a:r>
              <a:rPr lang="en"/>
              <a:t> failure status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-when searching with this username, there are multiple credentials that apply and they are all </a:t>
            </a:r>
            <a:r>
              <a:rPr lang="en"/>
              <a:t>outputted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next type of user is the regular user type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-does everything view only can but can also add credentials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-when adding credentials all fields must be filled to succeed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-the new credential is added to the bottom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here's when things get more fun, admin users have all the past functionality and can also edit credentials and search, edit, and add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-search credentials shows all user’s credentials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-searching includes all user’s credentials with ending with their user ID (1 and 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-lets edit the first credential to change the username from admin username to 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-updated credential is displayed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-now lets delete that credential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-updated credential is displayed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-search users shows all user’s with their passwords hashed for security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-all boxes can be used to search except user type which we didn’t get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-pretty much same setup as search credentials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-now lets add a new user with the username 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-and it shows up on the list of all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-we can edit the user by changing their username to 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-and the updated user information is displayed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-and lastly, we can delete that user we just made and its gone from the list of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31c33bd32e3_0_1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31c33bd32e3_0_1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1c33bd32e3_0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1c33bd32e3_0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we listing who was in the sub-teams or just placing it the in general teams?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1d4d0804b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1d4d0804b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1c33bd32e3_0_1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1c33bd32e3_0_1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1c33bd32e3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1c33bd32e3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1d53639fb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1d53639fb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1d5d23627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31d5d23627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99" name="Google Shape;99;p1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1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1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02" name="Google Shape;102;p11"/>
          <p:cNvCxnSpPr>
            <a:endCxn id="103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1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1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11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2" name="Google Shape;112;p11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13" name="Google Shape;113;p11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2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20" name="Google Shape;120;p12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21" name="Google Shape;121;p1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1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26" name="Google Shape;126;p1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7" name="Google Shape;127;p1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9" name="Google Shape;129;p1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33" name="Google Shape;133;p14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34" name="Google Shape;134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4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4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5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47" name="Google Shape;147;p15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48" name="Google Shape;148;p15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0" name="Google Shape;150;p15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2" name="Google Shape;152;p15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4" name="Google Shape;154;p15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6" name="Google Shape;156;p15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8" name="Google Shape;158;p15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9" name="Google Shape;159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1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6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166" name="Google Shape;166;p16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7" name="Google Shape;16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16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172" name="Google Shape;172;p17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5" name="Google Shape;175;p18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6" name="Google Shape;176;p18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7" name="Google Shape;177;p18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8" name="Google Shape;178;p18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9" name="Google Shape;179;p18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180" name="Google Shape;180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8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82" name="Google Shape;182;p18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3" name="Google Shape;183;p18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84" name="Google Shape;184;p18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5" name="Google Shape;185;p18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6" name="Google Shape;186;p18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7" name="Google Shape;187;p18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8" name="Google Shape;188;p18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9" name="Google Shape;189;p18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0" name="Google Shape;190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1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5" name="Google Shape;195;p19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6" name="Google Shape;196;p19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7" name="Google Shape;197;p19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8" name="Google Shape;198;p19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19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19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1" name="Google Shape;201;p19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2" name="Google Shape;202;p19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3" name="Google Shape;203;p19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4" name="Google Shape;204;p19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5" name="Google Shape;205;p19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6" name="Google Shape;206;p19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7" name="Google Shape;207;p19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19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1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10" name="Google Shape;210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21" name="Google Shape;21;p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Google Shape;22;p3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9" name="Google Shape;2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2" name="Google Shape;2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3" name="Google Shape;2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6" name="Google Shape;226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7" name="Google Shape;227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8" name="Google Shape;22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1" name="Google Shape;2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5" name="Google Shape;23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2" name="Google Shape;242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4" name="Google Shape;24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47" name="Google Shape;2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28" name="Google Shape;28;p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30" name="Google Shape;30;p4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6" name="Google Shape;25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8" name="Google Shape;258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" name="Google Shape;259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0" name="Google Shape;260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1" name="Google Shape;261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2" name="Google Shape;262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6" name="Google Shape;266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" name="Google Shape;274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8" name="Google Shape;278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" name="Google Shape;279;p34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1" name="Google Shape;281;p34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2" name="Google Shape;282;p34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" name="Google Shape;283;p34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7" name="Google Shape;287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8" name="Google Shape;288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0" name="Google Shape;290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1" name="Google Shape;291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2" name="Google Shape;292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7" name="Google Shape;29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1" name="Google Shape;301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4" name="Google Shape;30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6" name="Google Shape;306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07" name="Google Shape;307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0" name="Google Shape;310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3" name="Google Shape;313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7" name="Google Shape;317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9" name="Google Shape;319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2" name="Google Shape;332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5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" name="Google Shape;39;p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, annotations, and captions" type="title">
  <p:cSld name="TITLE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42"/>
          <p:cNvSpPr/>
          <p:nvPr>
            <p:ph idx="2" type="pic"/>
          </p:nvPr>
        </p:nvSpPr>
        <p:spPr>
          <a:xfrm>
            <a:off x="0" y="0"/>
            <a:ext cx="9144000" cy="23649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2"/>
          <p:cNvSpPr txBox="1"/>
          <p:nvPr>
            <p:ph idx="1" type="subTitle"/>
          </p:nvPr>
        </p:nvSpPr>
        <p:spPr>
          <a:xfrm>
            <a:off x="139600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343" name="Google Shape;343;p42"/>
          <p:cNvSpPr txBox="1"/>
          <p:nvPr>
            <p:ph idx="3" type="subTitle"/>
          </p:nvPr>
        </p:nvSpPr>
        <p:spPr>
          <a:xfrm>
            <a:off x="1457784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344" name="Google Shape;344;p42"/>
          <p:cNvSpPr txBox="1"/>
          <p:nvPr>
            <p:ph idx="4" type="subTitle"/>
          </p:nvPr>
        </p:nvSpPr>
        <p:spPr>
          <a:xfrm>
            <a:off x="2775967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345" name="Google Shape;345;p42"/>
          <p:cNvSpPr txBox="1"/>
          <p:nvPr>
            <p:ph idx="5" type="subTitle"/>
          </p:nvPr>
        </p:nvSpPr>
        <p:spPr>
          <a:xfrm>
            <a:off x="4094151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346" name="Google Shape;346;p42"/>
          <p:cNvSpPr txBox="1"/>
          <p:nvPr>
            <p:ph idx="6" type="subTitle"/>
          </p:nvPr>
        </p:nvSpPr>
        <p:spPr>
          <a:xfrm>
            <a:off x="5412334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347" name="Google Shape;347;p42"/>
          <p:cNvSpPr txBox="1"/>
          <p:nvPr>
            <p:ph idx="7" type="subTitle"/>
          </p:nvPr>
        </p:nvSpPr>
        <p:spPr>
          <a:xfrm>
            <a:off x="6730518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348" name="Google Shape;348;p42"/>
          <p:cNvSpPr txBox="1"/>
          <p:nvPr>
            <p:ph idx="8" type="subTitle"/>
          </p:nvPr>
        </p:nvSpPr>
        <p:spPr>
          <a:xfrm>
            <a:off x="8048701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349" name="Google Shape;349;p42"/>
          <p:cNvSpPr txBox="1"/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50" name="Google Shape;350;p42"/>
          <p:cNvSpPr txBox="1"/>
          <p:nvPr>
            <p:ph idx="9" type="subTitle"/>
          </p:nvPr>
        </p:nvSpPr>
        <p:spPr>
          <a:xfrm>
            <a:off x="4936920" y="2933413"/>
            <a:ext cx="18633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1" name="Google Shape;351;p42"/>
          <p:cNvSpPr txBox="1"/>
          <p:nvPr>
            <p:ph idx="13" type="body"/>
          </p:nvPr>
        </p:nvSpPr>
        <p:spPr>
          <a:xfrm>
            <a:off x="4936939" y="3312062"/>
            <a:ext cx="18633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52" name="Google Shape;352;p42"/>
          <p:cNvSpPr txBox="1"/>
          <p:nvPr>
            <p:ph idx="14" type="subTitle"/>
          </p:nvPr>
        </p:nvSpPr>
        <p:spPr>
          <a:xfrm>
            <a:off x="6984180" y="2933413"/>
            <a:ext cx="18633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3" name="Google Shape;353;p42"/>
          <p:cNvSpPr txBox="1"/>
          <p:nvPr>
            <p:ph idx="15" type="body"/>
          </p:nvPr>
        </p:nvSpPr>
        <p:spPr>
          <a:xfrm>
            <a:off x="6984199" y="3312062"/>
            <a:ext cx="18633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43"/>
          <p:cNvSpPr/>
          <p:nvPr>
            <p:ph idx="2" type="pic"/>
          </p:nvPr>
        </p:nvSpPr>
        <p:spPr>
          <a:xfrm>
            <a:off x="0" y="0"/>
            <a:ext cx="9144000" cy="23649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43"/>
          <p:cNvSpPr txBox="1"/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TITLE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4"/>
          <p:cNvSpPr txBox="1"/>
          <p:nvPr>
            <p:ph type="title"/>
          </p:nvPr>
        </p:nvSpPr>
        <p:spPr>
          <a:xfrm>
            <a:off x="620775" y="2157000"/>
            <a:ext cx="7865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TITLE_1_1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" name="Google Shape;363;p45"/>
          <p:cNvSpPr txBox="1"/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64" name="Google Shape;364;p45"/>
          <p:cNvSpPr txBox="1"/>
          <p:nvPr>
            <p:ph idx="1" type="body"/>
          </p:nvPr>
        </p:nvSpPr>
        <p:spPr>
          <a:xfrm>
            <a:off x="1182150" y="994250"/>
            <a:ext cx="6779700" cy="17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 type="secHead">
  <p:cSld name="SECTION_HEADER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46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68" name="Google Shape;368;p46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69" name="Google Shape;369;p46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70" name="Google Shape;370;p46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71" name="Google Shape;371;p46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72" name="Google Shape;372;p46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73" name="Google Shape;373;p46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74" name="Google Shape;374;p46"/>
          <p:cNvSpPr txBox="1"/>
          <p:nvPr>
            <p:ph idx="8" type="subTitle"/>
          </p:nvPr>
        </p:nvSpPr>
        <p:spPr>
          <a:xfrm>
            <a:off x="4317185" y="258750"/>
            <a:ext cx="2832900" cy="3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75" name="Google Shape;375;p46"/>
          <p:cNvSpPr txBox="1"/>
          <p:nvPr>
            <p:ph type="title"/>
          </p:nvPr>
        </p:nvSpPr>
        <p:spPr>
          <a:xfrm>
            <a:off x="5628400" y="1039100"/>
            <a:ext cx="3389400" cy="3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Font typeface="Poppins Light"/>
              <a:buNone/>
              <a:defRPr sz="3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SECTION_HEADER_2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7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47"/>
          <p:cNvSpPr txBox="1"/>
          <p:nvPr>
            <p:ph type="title"/>
          </p:nvPr>
        </p:nvSpPr>
        <p:spPr>
          <a:xfrm>
            <a:off x="639450" y="2157000"/>
            <a:ext cx="7865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79" name="Google Shape;379;p47"/>
          <p:cNvSpPr txBox="1"/>
          <p:nvPr>
            <p:ph idx="1" type="subTitle"/>
          </p:nvPr>
        </p:nvSpPr>
        <p:spPr>
          <a:xfrm>
            <a:off x="4936929" y="3327125"/>
            <a:ext cx="35490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SECTION_HEADER_2_2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48"/>
          <p:cNvSpPr txBox="1"/>
          <p:nvPr>
            <p:ph idx="1" type="subTitle"/>
          </p:nvPr>
        </p:nvSpPr>
        <p:spPr>
          <a:xfrm>
            <a:off x="620775" y="1946600"/>
            <a:ext cx="35490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3" name="Google Shape;383;p48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SECTION_HEADER_2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49"/>
          <p:cNvSpPr txBox="1"/>
          <p:nvPr>
            <p:ph type="title"/>
          </p:nvPr>
        </p:nvSpPr>
        <p:spPr>
          <a:xfrm>
            <a:off x="639450" y="2157000"/>
            <a:ext cx="78651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SECTION_HEADER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50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390" name="Google Shape;390;p50"/>
          <p:cNvSpPr txBox="1"/>
          <p:nvPr>
            <p:ph idx="1" type="subTitle"/>
          </p:nvPr>
        </p:nvSpPr>
        <p:spPr>
          <a:xfrm>
            <a:off x="620775" y="2429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1" name="Google Shape;391;p50"/>
          <p:cNvSpPr txBox="1"/>
          <p:nvPr>
            <p:ph idx="2" type="subTitle"/>
          </p:nvPr>
        </p:nvSpPr>
        <p:spPr>
          <a:xfrm>
            <a:off x="3459433" y="2429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2" name="Google Shape;392;p50"/>
          <p:cNvSpPr txBox="1"/>
          <p:nvPr>
            <p:ph idx="3" type="subTitle"/>
          </p:nvPr>
        </p:nvSpPr>
        <p:spPr>
          <a:xfrm>
            <a:off x="6260783" y="2429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3" name="Google Shape;393;p50"/>
          <p:cNvSpPr txBox="1"/>
          <p:nvPr>
            <p:ph idx="4" type="subTitle"/>
          </p:nvPr>
        </p:nvSpPr>
        <p:spPr>
          <a:xfrm>
            <a:off x="620775" y="3584600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4" name="Google Shape;394;p50"/>
          <p:cNvSpPr txBox="1"/>
          <p:nvPr>
            <p:ph idx="5" type="subTitle"/>
          </p:nvPr>
        </p:nvSpPr>
        <p:spPr>
          <a:xfrm>
            <a:off x="3459433" y="3584600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5" name="Google Shape;395;p50"/>
          <p:cNvSpPr txBox="1"/>
          <p:nvPr>
            <p:ph idx="6" type="subTitle"/>
          </p:nvPr>
        </p:nvSpPr>
        <p:spPr>
          <a:xfrm>
            <a:off x="6260783" y="3584600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annotations" type="tx">
  <p:cSld name="TITLE_AND_BODY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1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51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399" name="Google Shape;399;p51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00" name="Google Shape;400;p51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01" name="Google Shape;401;p51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02" name="Google Shape;402;p51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03" name="Google Shape;403;p51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04" name="Google Shape;404;p51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05" name="Google Shape;405;p51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6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" name="Google Shape;48;p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" name="Google Shape;49;p6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TITLE_AND_BODY_2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52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two body">
  <p:cSld name="TITLE_AND_BODY_1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3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53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12" name="Google Shape;412;p53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13" name="Google Shape;413;p53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14" name="Google Shape;414;p53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15" name="Google Shape;415;p53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16" name="Google Shape;416;p53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17" name="Google Shape;417;p53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18" name="Google Shape;418;p53"/>
          <p:cNvSpPr txBox="1"/>
          <p:nvPr>
            <p:ph idx="8" type="body"/>
          </p:nvPr>
        </p:nvSpPr>
        <p:spPr>
          <a:xfrm>
            <a:off x="620775" y="1064250"/>
            <a:ext cx="6179400" cy="21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419" name="Google Shape;419;p53"/>
          <p:cNvSpPr txBox="1"/>
          <p:nvPr>
            <p:ph idx="9" type="subTitle"/>
          </p:nvPr>
        </p:nvSpPr>
        <p:spPr>
          <a:xfrm>
            <a:off x="4177851" y="35984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0" name="Google Shape;420;p53"/>
          <p:cNvSpPr txBox="1"/>
          <p:nvPr>
            <p:ph idx="13" type="body"/>
          </p:nvPr>
        </p:nvSpPr>
        <p:spPr>
          <a:xfrm>
            <a:off x="4177886" y="3977102"/>
            <a:ext cx="22251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21" name="Google Shape;421;p53"/>
          <p:cNvSpPr txBox="1"/>
          <p:nvPr>
            <p:ph idx="14" type="subTitle"/>
          </p:nvPr>
        </p:nvSpPr>
        <p:spPr>
          <a:xfrm>
            <a:off x="6622495" y="35984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2" name="Google Shape;422;p53"/>
          <p:cNvSpPr txBox="1"/>
          <p:nvPr>
            <p:ph idx="15" type="body"/>
          </p:nvPr>
        </p:nvSpPr>
        <p:spPr>
          <a:xfrm>
            <a:off x="6622525" y="3977102"/>
            <a:ext cx="22251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23" name="Google Shape;423;p53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ITLE_AND_BODY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4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54"/>
          <p:cNvSpPr txBox="1"/>
          <p:nvPr>
            <p:ph idx="1" type="subTitle"/>
          </p:nvPr>
        </p:nvSpPr>
        <p:spPr>
          <a:xfrm>
            <a:off x="620775" y="2048375"/>
            <a:ext cx="35490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7" name="Google Shape;427;p54"/>
          <p:cNvSpPr txBox="1"/>
          <p:nvPr>
            <p:ph idx="2" type="body"/>
          </p:nvPr>
        </p:nvSpPr>
        <p:spPr>
          <a:xfrm>
            <a:off x="620775" y="2427001"/>
            <a:ext cx="3549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28" name="Google Shape;428;p54"/>
          <p:cNvSpPr txBox="1"/>
          <p:nvPr>
            <p:ph idx="3" type="subTitle"/>
          </p:nvPr>
        </p:nvSpPr>
        <p:spPr>
          <a:xfrm>
            <a:off x="4686788" y="2048375"/>
            <a:ext cx="35490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9" name="Google Shape;429;p54"/>
          <p:cNvSpPr txBox="1"/>
          <p:nvPr>
            <p:ph idx="4" type="body"/>
          </p:nvPr>
        </p:nvSpPr>
        <p:spPr>
          <a:xfrm>
            <a:off x="4686835" y="2427001"/>
            <a:ext cx="35490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30" name="Google Shape;430;p54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AND_BODY_1_1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5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55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434" name="Google Shape;434;p55"/>
          <p:cNvSpPr txBox="1"/>
          <p:nvPr>
            <p:ph idx="1" type="subTitle"/>
          </p:nvPr>
        </p:nvSpPr>
        <p:spPr>
          <a:xfrm>
            <a:off x="620775" y="2048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5" name="Google Shape;435;p55"/>
          <p:cNvSpPr txBox="1"/>
          <p:nvPr>
            <p:ph idx="2" type="body"/>
          </p:nvPr>
        </p:nvSpPr>
        <p:spPr>
          <a:xfrm>
            <a:off x="620775" y="2427002"/>
            <a:ext cx="22251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36" name="Google Shape;436;p55"/>
          <p:cNvSpPr txBox="1"/>
          <p:nvPr>
            <p:ph idx="3" type="subTitle"/>
          </p:nvPr>
        </p:nvSpPr>
        <p:spPr>
          <a:xfrm>
            <a:off x="3459433" y="2048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7" name="Google Shape;437;p55"/>
          <p:cNvSpPr txBox="1"/>
          <p:nvPr>
            <p:ph idx="4" type="body"/>
          </p:nvPr>
        </p:nvSpPr>
        <p:spPr>
          <a:xfrm>
            <a:off x="3459462" y="2427002"/>
            <a:ext cx="22251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38" name="Google Shape;438;p55"/>
          <p:cNvSpPr txBox="1"/>
          <p:nvPr>
            <p:ph idx="5" type="subTitle"/>
          </p:nvPr>
        </p:nvSpPr>
        <p:spPr>
          <a:xfrm>
            <a:off x="6260783" y="2048375"/>
            <a:ext cx="22251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9" name="Google Shape;439;p55"/>
          <p:cNvSpPr txBox="1"/>
          <p:nvPr>
            <p:ph idx="6" type="body"/>
          </p:nvPr>
        </p:nvSpPr>
        <p:spPr>
          <a:xfrm>
            <a:off x="6260812" y="2427002"/>
            <a:ext cx="22251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TITLE_AND_BODY_1_1_1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6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56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443" name="Google Shape;443;p56"/>
          <p:cNvSpPr txBox="1"/>
          <p:nvPr>
            <p:ph idx="1" type="subTitle"/>
          </p:nvPr>
        </p:nvSpPr>
        <p:spPr>
          <a:xfrm>
            <a:off x="4659198" y="1711725"/>
            <a:ext cx="29565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4" name="Google Shape;444;p56"/>
          <p:cNvSpPr txBox="1"/>
          <p:nvPr>
            <p:ph idx="2" type="body"/>
          </p:nvPr>
        </p:nvSpPr>
        <p:spPr>
          <a:xfrm>
            <a:off x="4659238" y="2090352"/>
            <a:ext cx="29565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45" name="Google Shape;445;p56"/>
          <p:cNvSpPr txBox="1"/>
          <p:nvPr>
            <p:ph idx="3" type="subTitle"/>
          </p:nvPr>
        </p:nvSpPr>
        <p:spPr>
          <a:xfrm>
            <a:off x="4659182" y="3355774"/>
            <a:ext cx="29565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6" name="Google Shape;446;p56"/>
          <p:cNvSpPr txBox="1"/>
          <p:nvPr>
            <p:ph idx="4" type="body"/>
          </p:nvPr>
        </p:nvSpPr>
        <p:spPr>
          <a:xfrm>
            <a:off x="4659221" y="3734401"/>
            <a:ext cx="29565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47" name="Google Shape;447;p56"/>
          <p:cNvSpPr txBox="1"/>
          <p:nvPr>
            <p:ph idx="5" type="subTitle"/>
          </p:nvPr>
        </p:nvSpPr>
        <p:spPr>
          <a:xfrm>
            <a:off x="1528262" y="3355774"/>
            <a:ext cx="29565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8" name="Google Shape;448;p56"/>
          <p:cNvSpPr txBox="1"/>
          <p:nvPr>
            <p:ph idx="6" type="body"/>
          </p:nvPr>
        </p:nvSpPr>
        <p:spPr>
          <a:xfrm>
            <a:off x="1528302" y="3734401"/>
            <a:ext cx="29565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49" name="Google Shape;449;p56"/>
          <p:cNvSpPr txBox="1"/>
          <p:nvPr>
            <p:ph idx="7" type="subTitle"/>
          </p:nvPr>
        </p:nvSpPr>
        <p:spPr>
          <a:xfrm>
            <a:off x="1528262" y="1711725"/>
            <a:ext cx="29565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0" name="Google Shape;450;p56"/>
          <p:cNvSpPr txBox="1"/>
          <p:nvPr>
            <p:ph idx="8" type="body"/>
          </p:nvPr>
        </p:nvSpPr>
        <p:spPr>
          <a:xfrm>
            <a:off x="1528302" y="2090352"/>
            <a:ext cx="29565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3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7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p57"/>
          <p:cNvSpPr txBox="1"/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454" name="Google Shape;454;p57"/>
          <p:cNvSpPr txBox="1"/>
          <p:nvPr>
            <p:ph idx="1" type="body"/>
          </p:nvPr>
        </p:nvSpPr>
        <p:spPr>
          <a:xfrm>
            <a:off x="4463500" y="571500"/>
            <a:ext cx="44538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55" name="Google Shape;455;p57"/>
          <p:cNvSpPr/>
          <p:nvPr>
            <p:ph idx="2" type="pic"/>
          </p:nvPr>
        </p:nvSpPr>
        <p:spPr>
          <a:xfrm>
            <a:off x="4463600" y="1389400"/>
            <a:ext cx="4453800" cy="232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odboard and description" type="twoColTx">
  <p:cSld name="TITLE_AND_TWO_COLUMNS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8"/>
          <p:cNvSpPr txBox="1"/>
          <p:nvPr>
            <p:ph idx="1" type="body"/>
          </p:nvPr>
        </p:nvSpPr>
        <p:spPr>
          <a:xfrm>
            <a:off x="620775" y="1469575"/>
            <a:ext cx="350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8" name="Google Shape;458;p58"/>
          <p:cNvSpPr txBox="1"/>
          <p:nvPr>
            <p:ph idx="2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59" name="Google Shape;459;p58"/>
          <p:cNvSpPr txBox="1"/>
          <p:nvPr>
            <p:ph idx="3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60" name="Google Shape;460;p58"/>
          <p:cNvSpPr txBox="1"/>
          <p:nvPr>
            <p:ph idx="4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61" name="Google Shape;461;p58"/>
          <p:cNvSpPr txBox="1"/>
          <p:nvPr>
            <p:ph idx="5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62" name="Google Shape;462;p58"/>
          <p:cNvSpPr txBox="1"/>
          <p:nvPr>
            <p:ph idx="6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63" name="Google Shape;463;p58"/>
          <p:cNvSpPr txBox="1"/>
          <p:nvPr>
            <p:ph idx="7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64" name="Google Shape;464;p58"/>
          <p:cNvSpPr txBox="1"/>
          <p:nvPr>
            <p:ph idx="8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465" name="Google Shape;465;p58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p58"/>
          <p:cNvSpPr txBox="1"/>
          <p:nvPr>
            <p:ph type="title"/>
          </p:nvPr>
        </p:nvSpPr>
        <p:spPr>
          <a:xfrm>
            <a:off x="620775" y="258750"/>
            <a:ext cx="3508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9pPr>
          </a:lstStyle>
          <a:p/>
        </p:txBody>
      </p:sp>
      <p:sp>
        <p:nvSpPr>
          <p:cNvPr id="467" name="Google Shape;467;p58"/>
          <p:cNvSpPr/>
          <p:nvPr>
            <p:ph idx="9" type="pic"/>
          </p:nvPr>
        </p:nvSpPr>
        <p:spPr>
          <a:xfrm>
            <a:off x="6796700" y="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58"/>
          <p:cNvSpPr/>
          <p:nvPr>
            <p:ph idx="13" type="pic"/>
          </p:nvPr>
        </p:nvSpPr>
        <p:spPr>
          <a:xfrm>
            <a:off x="4434825" y="2753975"/>
            <a:ext cx="4709100" cy="2389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58"/>
          <p:cNvSpPr/>
          <p:nvPr>
            <p:ph idx="14" type="pic"/>
          </p:nvPr>
        </p:nvSpPr>
        <p:spPr>
          <a:xfrm>
            <a:off x="4434825" y="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Image grid" type="titleOnly">
  <p:cSld name="TITLE_ONLY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9"/>
          <p:cNvSpPr/>
          <p:nvPr>
            <p:ph idx="2" type="pic"/>
          </p:nvPr>
        </p:nvSpPr>
        <p:spPr>
          <a:xfrm>
            <a:off x="6796700" y="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59"/>
          <p:cNvSpPr/>
          <p:nvPr>
            <p:ph idx="3" type="pic"/>
          </p:nvPr>
        </p:nvSpPr>
        <p:spPr>
          <a:xfrm>
            <a:off x="0" y="0"/>
            <a:ext cx="4419900" cy="2055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59"/>
          <p:cNvSpPr/>
          <p:nvPr>
            <p:ph idx="4" type="pic"/>
          </p:nvPr>
        </p:nvSpPr>
        <p:spPr>
          <a:xfrm>
            <a:off x="125" y="2068800"/>
            <a:ext cx="2209800" cy="3075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59"/>
          <p:cNvSpPr/>
          <p:nvPr>
            <p:ph idx="5" type="pic"/>
          </p:nvPr>
        </p:nvSpPr>
        <p:spPr>
          <a:xfrm>
            <a:off x="4434825" y="2753975"/>
            <a:ext cx="4709100" cy="2389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59"/>
          <p:cNvSpPr/>
          <p:nvPr>
            <p:ph idx="6" type="pic"/>
          </p:nvPr>
        </p:nvSpPr>
        <p:spPr>
          <a:xfrm>
            <a:off x="2225125" y="2068800"/>
            <a:ext cx="2194500" cy="3075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59"/>
          <p:cNvSpPr/>
          <p:nvPr>
            <p:ph idx="7" type="pic"/>
          </p:nvPr>
        </p:nvSpPr>
        <p:spPr>
          <a:xfrm>
            <a:off x="4434825" y="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59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0" name="Google Shape;480;p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1" name="Google Shape;48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5" name="Google Shape;485;p6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6" name="Google Shape;486;p6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7" name="Google Shape;487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" name="Google Shape;53;p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7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7" name="Google Shape;57;p7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8" name="Google Shape;58;p7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9" name="Google Shape;59;p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7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6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6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2" name="Google Shape;492;p6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6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4" name="Google Shape;494;p6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p6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6" name="Google Shape;496;p6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7" name="Google Shape;497;p6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6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6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image grid">
  <p:cSld name="TITLE_ONLY_2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3"/>
          <p:cNvSpPr/>
          <p:nvPr>
            <p:ph idx="2" type="pic"/>
          </p:nvPr>
        </p:nvSpPr>
        <p:spPr>
          <a:xfrm>
            <a:off x="6103721" y="2093948"/>
            <a:ext cx="3040200" cy="174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63"/>
          <p:cNvSpPr txBox="1"/>
          <p:nvPr>
            <p:ph idx="12" type="sldNum"/>
          </p:nvPr>
        </p:nvSpPr>
        <p:spPr>
          <a:xfrm>
            <a:off x="8384668" y="298557"/>
            <a:ext cx="4977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63"/>
          <p:cNvSpPr/>
          <p:nvPr>
            <p:ph idx="3" type="pic"/>
          </p:nvPr>
        </p:nvSpPr>
        <p:spPr>
          <a:xfrm>
            <a:off x="0" y="3850725"/>
            <a:ext cx="9144000" cy="129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63"/>
          <p:cNvSpPr/>
          <p:nvPr>
            <p:ph idx="4" type="pic"/>
          </p:nvPr>
        </p:nvSpPr>
        <p:spPr>
          <a:xfrm>
            <a:off x="-100" y="2091500"/>
            <a:ext cx="3040200" cy="174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63"/>
          <p:cNvSpPr/>
          <p:nvPr>
            <p:ph idx="5" type="pic"/>
          </p:nvPr>
        </p:nvSpPr>
        <p:spPr>
          <a:xfrm>
            <a:off x="3051809" y="2091500"/>
            <a:ext cx="3040200" cy="174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63"/>
          <p:cNvSpPr/>
          <p:nvPr>
            <p:ph idx="6" type="pic"/>
          </p:nvPr>
        </p:nvSpPr>
        <p:spPr>
          <a:xfrm>
            <a:off x="7628550" y="963587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63"/>
          <p:cNvSpPr/>
          <p:nvPr>
            <p:ph idx="7" type="pic"/>
          </p:nvPr>
        </p:nvSpPr>
        <p:spPr>
          <a:xfrm>
            <a:off x="0" y="962225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63"/>
          <p:cNvSpPr/>
          <p:nvPr>
            <p:ph idx="8" type="pic"/>
          </p:nvPr>
        </p:nvSpPr>
        <p:spPr>
          <a:xfrm>
            <a:off x="1524817" y="962225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63"/>
          <p:cNvSpPr/>
          <p:nvPr>
            <p:ph idx="9" type="pic"/>
          </p:nvPr>
        </p:nvSpPr>
        <p:spPr>
          <a:xfrm>
            <a:off x="3051906" y="962225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63"/>
          <p:cNvSpPr/>
          <p:nvPr>
            <p:ph idx="13" type="pic"/>
          </p:nvPr>
        </p:nvSpPr>
        <p:spPr>
          <a:xfrm>
            <a:off x="4576723" y="962225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63"/>
          <p:cNvSpPr/>
          <p:nvPr>
            <p:ph idx="14" type="pic"/>
          </p:nvPr>
        </p:nvSpPr>
        <p:spPr>
          <a:xfrm>
            <a:off x="6103733" y="963587"/>
            <a:ext cx="1515300" cy="111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63"/>
          <p:cNvSpPr txBox="1"/>
          <p:nvPr>
            <p:ph type="title"/>
          </p:nvPr>
        </p:nvSpPr>
        <p:spPr>
          <a:xfrm>
            <a:off x="620775" y="258750"/>
            <a:ext cx="73977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mage grid">
  <p:cSld name="TITLE_ONLY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4"/>
          <p:cNvSpPr/>
          <p:nvPr>
            <p:ph idx="2" type="pic"/>
          </p:nvPr>
        </p:nvSpPr>
        <p:spPr>
          <a:xfrm>
            <a:off x="4434825" y="0"/>
            <a:ext cx="4709100" cy="2389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64"/>
          <p:cNvSpPr/>
          <p:nvPr>
            <p:ph idx="3" type="pic"/>
          </p:nvPr>
        </p:nvSpPr>
        <p:spPr>
          <a:xfrm>
            <a:off x="0" y="0"/>
            <a:ext cx="4419900" cy="514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64"/>
          <p:cNvSpPr/>
          <p:nvPr>
            <p:ph idx="4" type="pic"/>
          </p:nvPr>
        </p:nvSpPr>
        <p:spPr>
          <a:xfrm>
            <a:off x="4434825" y="240390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64"/>
          <p:cNvSpPr/>
          <p:nvPr>
            <p:ph idx="5" type="pic"/>
          </p:nvPr>
        </p:nvSpPr>
        <p:spPr>
          <a:xfrm>
            <a:off x="6796700" y="2403900"/>
            <a:ext cx="2347200" cy="273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64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TITLE_ONLY_1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65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with annotations">
  <p:cSld name="ONE_COLUMN_TEXT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6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66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25" name="Google Shape;525;p66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26" name="Google Shape;526;p66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27" name="Google Shape;527;p66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28" name="Google Shape;528;p66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29" name="Google Shape;529;p66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30" name="Google Shape;530;p66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31" name="Google Shape;531;p66"/>
          <p:cNvSpPr txBox="1"/>
          <p:nvPr>
            <p:ph idx="8" type="subTitle"/>
          </p:nvPr>
        </p:nvSpPr>
        <p:spPr>
          <a:xfrm>
            <a:off x="660210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2" name="Google Shape;532;p66"/>
          <p:cNvSpPr txBox="1"/>
          <p:nvPr>
            <p:ph idx="9" type="body"/>
          </p:nvPr>
        </p:nvSpPr>
        <p:spPr>
          <a:xfrm>
            <a:off x="660200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33" name="Google Shape;533;p66"/>
          <p:cNvSpPr txBox="1"/>
          <p:nvPr>
            <p:ph idx="13" type="subTitle"/>
          </p:nvPr>
        </p:nvSpPr>
        <p:spPr>
          <a:xfrm>
            <a:off x="3429035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4" name="Google Shape;534;p66"/>
          <p:cNvSpPr txBox="1"/>
          <p:nvPr>
            <p:ph idx="14" type="body"/>
          </p:nvPr>
        </p:nvSpPr>
        <p:spPr>
          <a:xfrm>
            <a:off x="3429025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35" name="Google Shape;535;p66"/>
          <p:cNvSpPr txBox="1"/>
          <p:nvPr>
            <p:ph idx="15" type="subTitle"/>
          </p:nvPr>
        </p:nvSpPr>
        <p:spPr>
          <a:xfrm>
            <a:off x="6197860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6" name="Google Shape;536;p66"/>
          <p:cNvSpPr txBox="1"/>
          <p:nvPr>
            <p:ph idx="16" type="body"/>
          </p:nvPr>
        </p:nvSpPr>
        <p:spPr>
          <a:xfrm>
            <a:off x="6197850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37" name="Google Shape;537;p66"/>
          <p:cNvSpPr/>
          <p:nvPr>
            <p:ph idx="17" type="pic"/>
          </p:nvPr>
        </p:nvSpPr>
        <p:spPr>
          <a:xfrm>
            <a:off x="7424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8" name="Google Shape;538;p66"/>
          <p:cNvSpPr/>
          <p:nvPr>
            <p:ph idx="18" type="pic"/>
          </p:nvPr>
        </p:nvSpPr>
        <p:spPr>
          <a:xfrm>
            <a:off x="3511235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9" name="Google Shape;539;p66"/>
          <p:cNvSpPr/>
          <p:nvPr>
            <p:ph idx="19" type="pic"/>
          </p:nvPr>
        </p:nvSpPr>
        <p:spPr>
          <a:xfrm>
            <a:off x="628006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0" name="Google Shape;540;p66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ONE_COLUMN_TEXT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7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67"/>
          <p:cNvSpPr txBox="1"/>
          <p:nvPr>
            <p:ph idx="1" type="subTitle"/>
          </p:nvPr>
        </p:nvSpPr>
        <p:spPr>
          <a:xfrm>
            <a:off x="660210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4" name="Google Shape;544;p67"/>
          <p:cNvSpPr txBox="1"/>
          <p:nvPr>
            <p:ph idx="2" type="body"/>
          </p:nvPr>
        </p:nvSpPr>
        <p:spPr>
          <a:xfrm>
            <a:off x="660200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45" name="Google Shape;545;p67"/>
          <p:cNvSpPr txBox="1"/>
          <p:nvPr>
            <p:ph idx="3" type="subTitle"/>
          </p:nvPr>
        </p:nvSpPr>
        <p:spPr>
          <a:xfrm>
            <a:off x="3429035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6" name="Google Shape;546;p67"/>
          <p:cNvSpPr txBox="1"/>
          <p:nvPr>
            <p:ph idx="4" type="body"/>
          </p:nvPr>
        </p:nvSpPr>
        <p:spPr>
          <a:xfrm>
            <a:off x="3429025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47" name="Google Shape;547;p67"/>
          <p:cNvSpPr txBox="1"/>
          <p:nvPr>
            <p:ph idx="5" type="subTitle"/>
          </p:nvPr>
        </p:nvSpPr>
        <p:spPr>
          <a:xfrm>
            <a:off x="6197860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8" name="Google Shape;548;p67"/>
          <p:cNvSpPr txBox="1"/>
          <p:nvPr>
            <p:ph idx="6" type="body"/>
          </p:nvPr>
        </p:nvSpPr>
        <p:spPr>
          <a:xfrm>
            <a:off x="6197850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49" name="Google Shape;549;p67"/>
          <p:cNvSpPr/>
          <p:nvPr>
            <p:ph idx="7" type="pic"/>
          </p:nvPr>
        </p:nvSpPr>
        <p:spPr>
          <a:xfrm>
            <a:off x="7424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0" name="Google Shape;550;p67"/>
          <p:cNvSpPr/>
          <p:nvPr>
            <p:ph idx="8" type="pic"/>
          </p:nvPr>
        </p:nvSpPr>
        <p:spPr>
          <a:xfrm>
            <a:off x="3511235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1" name="Google Shape;551;p67"/>
          <p:cNvSpPr/>
          <p:nvPr>
            <p:ph idx="9" type="pic"/>
          </p:nvPr>
        </p:nvSpPr>
        <p:spPr>
          <a:xfrm>
            <a:off x="628006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2" name="Google Shape;552;p67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ONE_COLUMN_TEXT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8"/>
          <p:cNvSpPr txBox="1"/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555" name="Google Shape;555;p68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6" name="Google Shape;556;p68"/>
          <p:cNvSpPr txBox="1"/>
          <p:nvPr>
            <p:ph idx="1" type="body"/>
          </p:nvPr>
        </p:nvSpPr>
        <p:spPr>
          <a:xfrm>
            <a:off x="1567673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57" name="Google Shape;557;p68"/>
          <p:cNvSpPr txBox="1"/>
          <p:nvPr>
            <p:ph idx="2" type="subTitle"/>
          </p:nvPr>
        </p:nvSpPr>
        <p:spPr>
          <a:xfrm>
            <a:off x="4650510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8" name="Google Shape;558;p68"/>
          <p:cNvSpPr txBox="1"/>
          <p:nvPr>
            <p:ph idx="3" type="body"/>
          </p:nvPr>
        </p:nvSpPr>
        <p:spPr>
          <a:xfrm>
            <a:off x="4650500" y="1622126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59" name="Google Shape;559;p68"/>
          <p:cNvSpPr/>
          <p:nvPr>
            <p:ph idx="4" type="pic"/>
          </p:nvPr>
        </p:nvSpPr>
        <p:spPr>
          <a:xfrm>
            <a:off x="1610438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0" name="Google Shape;560;p68"/>
          <p:cNvSpPr/>
          <p:nvPr>
            <p:ph idx="5" type="pic"/>
          </p:nvPr>
        </p:nvSpPr>
        <p:spPr>
          <a:xfrm>
            <a:off x="47327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1" name="Google Shape;561;p68"/>
          <p:cNvSpPr txBox="1"/>
          <p:nvPr>
            <p:ph idx="6" type="subTitle"/>
          </p:nvPr>
        </p:nvSpPr>
        <p:spPr>
          <a:xfrm>
            <a:off x="1567672" y="1243507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out 1">
  <p:cSld name="MAIN_POINT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9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69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65" name="Google Shape;565;p69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66" name="Google Shape;566;p69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67" name="Google Shape;567;p69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68" name="Google Shape;568;p69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69" name="Google Shape;569;p69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70" name="Google Shape;570;p69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71" name="Google Shape;571;p69"/>
          <p:cNvSpPr txBox="1"/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572" name="Google Shape;572;p69"/>
          <p:cNvSpPr txBox="1"/>
          <p:nvPr>
            <p:ph idx="8" type="subTitle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3" name="Google Shape;573;p69"/>
          <p:cNvSpPr txBox="1"/>
          <p:nvPr>
            <p:ph idx="9" type="body"/>
          </p:nvPr>
        </p:nvSpPr>
        <p:spPr>
          <a:xfrm>
            <a:off x="6335800" y="571500"/>
            <a:ext cx="25815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74" name="Google Shape;574;p69"/>
          <p:cNvSpPr/>
          <p:nvPr>
            <p:ph idx="13" type="pic"/>
          </p:nvPr>
        </p:nvSpPr>
        <p:spPr>
          <a:xfrm>
            <a:off x="4463600" y="1389400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69"/>
          <p:cNvSpPr txBox="1"/>
          <p:nvPr>
            <p:ph idx="14" type="subTitle"/>
          </p:nvPr>
        </p:nvSpPr>
        <p:spPr>
          <a:xfrm>
            <a:off x="4374925" y="382595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6" name="Google Shape;576;p69"/>
          <p:cNvSpPr txBox="1"/>
          <p:nvPr>
            <p:ph idx="15" type="subTitle"/>
          </p:nvPr>
        </p:nvSpPr>
        <p:spPr>
          <a:xfrm>
            <a:off x="4374925" y="426480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out 2">
  <p:cSld name="MAIN_POINT_1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0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9" name="Google Shape;579;p70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80" name="Google Shape;580;p70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81" name="Google Shape;581;p70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82" name="Google Shape;582;p70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83" name="Google Shape;583;p70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84" name="Google Shape;584;p70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85" name="Google Shape;585;p70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86" name="Google Shape;586;p70"/>
          <p:cNvSpPr txBox="1"/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587" name="Google Shape;587;p70"/>
          <p:cNvSpPr txBox="1"/>
          <p:nvPr>
            <p:ph idx="8" type="subTitle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8" name="Google Shape;588;p70"/>
          <p:cNvSpPr/>
          <p:nvPr>
            <p:ph idx="9" type="pic"/>
          </p:nvPr>
        </p:nvSpPr>
        <p:spPr>
          <a:xfrm>
            <a:off x="4463500" y="1824725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589" name="Google Shape;589;p70"/>
          <p:cNvSpPr txBox="1"/>
          <p:nvPr>
            <p:ph idx="13" type="subTitle"/>
          </p:nvPr>
        </p:nvSpPr>
        <p:spPr>
          <a:xfrm>
            <a:off x="4374925" y="97300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0" name="Google Shape;590;p70"/>
          <p:cNvSpPr txBox="1"/>
          <p:nvPr>
            <p:ph idx="14" type="body"/>
          </p:nvPr>
        </p:nvSpPr>
        <p:spPr>
          <a:xfrm>
            <a:off x="6335800" y="1030150"/>
            <a:ext cx="25815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591" name="Google Shape;591;p70"/>
          <p:cNvSpPr txBox="1"/>
          <p:nvPr>
            <p:ph idx="15" type="subTitle"/>
          </p:nvPr>
        </p:nvSpPr>
        <p:spPr>
          <a:xfrm>
            <a:off x="4374925" y="426480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out 3">
  <p:cSld name="MAIN_POINT_1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1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4" name="Google Shape;594;p71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95" name="Google Shape;595;p71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96" name="Google Shape;596;p71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97" name="Google Shape;597;p71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98" name="Google Shape;598;p71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599" name="Google Shape;599;p71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00" name="Google Shape;600;p71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01" name="Google Shape;601;p71"/>
          <p:cNvSpPr txBox="1"/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602" name="Google Shape;602;p71"/>
          <p:cNvSpPr txBox="1"/>
          <p:nvPr>
            <p:ph idx="8" type="subTitle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3" name="Google Shape;603;p71"/>
          <p:cNvSpPr/>
          <p:nvPr>
            <p:ph idx="9" type="pic"/>
          </p:nvPr>
        </p:nvSpPr>
        <p:spPr>
          <a:xfrm>
            <a:off x="4463500" y="2302922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604" name="Google Shape;604;p71"/>
          <p:cNvSpPr txBox="1"/>
          <p:nvPr>
            <p:ph idx="13" type="subTitle"/>
          </p:nvPr>
        </p:nvSpPr>
        <p:spPr>
          <a:xfrm>
            <a:off x="4374925" y="973000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5" name="Google Shape;605;p71"/>
          <p:cNvSpPr txBox="1"/>
          <p:nvPr>
            <p:ph idx="14" type="subTitle"/>
          </p:nvPr>
        </p:nvSpPr>
        <p:spPr>
          <a:xfrm>
            <a:off x="4374925" y="1431643"/>
            <a:ext cx="19608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6" name="Google Shape;606;p71"/>
          <p:cNvSpPr txBox="1"/>
          <p:nvPr>
            <p:ph idx="15" type="body"/>
          </p:nvPr>
        </p:nvSpPr>
        <p:spPr>
          <a:xfrm>
            <a:off x="6335800" y="1488793"/>
            <a:ext cx="25815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8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66" name="Google Shape;66;p8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68" name="Google Shape;68;p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ith annotations">
  <p:cSld name="CAPTION_ONLY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2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9" name="Google Shape;609;p72"/>
          <p:cNvSpPr txBox="1"/>
          <p:nvPr>
            <p:ph idx="1" type="body"/>
          </p:nvPr>
        </p:nvSpPr>
        <p:spPr>
          <a:xfrm>
            <a:off x="620775" y="982825"/>
            <a:ext cx="3192600" cy="17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10" name="Google Shape;610;p72"/>
          <p:cNvSpPr txBox="1"/>
          <p:nvPr>
            <p:ph idx="2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11" name="Google Shape;611;p72"/>
          <p:cNvSpPr txBox="1"/>
          <p:nvPr>
            <p:ph idx="3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12" name="Google Shape;612;p72"/>
          <p:cNvSpPr txBox="1"/>
          <p:nvPr>
            <p:ph idx="4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13" name="Google Shape;613;p72"/>
          <p:cNvSpPr txBox="1"/>
          <p:nvPr>
            <p:ph idx="5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14" name="Google Shape;614;p72"/>
          <p:cNvSpPr txBox="1"/>
          <p:nvPr>
            <p:ph idx="6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15" name="Google Shape;615;p72"/>
          <p:cNvSpPr txBox="1"/>
          <p:nvPr>
            <p:ph idx="7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16" name="Google Shape;616;p72"/>
          <p:cNvSpPr txBox="1"/>
          <p:nvPr>
            <p:ph idx="8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617" name="Google Shape;617;p72"/>
          <p:cNvSpPr txBox="1"/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APTION_ONLY_1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3"/>
          <p:cNvSpPr txBox="1"/>
          <p:nvPr>
            <p:ph type="title"/>
          </p:nvPr>
        </p:nvSpPr>
        <p:spPr>
          <a:xfrm>
            <a:off x="620775" y="1296813"/>
            <a:ext cx="3869400" cy="13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/>
        </p:txBody>
      </p:sp>
      <p:sp>
        <p:nvSpPr>
          <p:cNvPr id="620" name="Google Shape;620;p73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73"/>
          <p:cNvSpPr txBox="1"/>
          <p:nvPr>
            <p:ph idx="1" type="subTitle"/>
          </p:nvPr>
        </p:nvSpPr>
        <p:spPr>
          <a:xfrm>
            <a:off x="660210" y="2662569"/>
            <a:ext cx="26802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22" name="Google Shape;622;p73"/>
          <p:cNvSpPr txBox="1"/>
          <p:nvPr>
            <p:ph idx="2" type="body"/>
          </p:nvPr>
        </p:nvSpPr>
        <p:spPr>
          <a:xfrm>
            <a:off x="660200" y="3041189"/>
            <a:ext cx="2680200" cy="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4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5" name="Google Shape;625;p74"/>
          <p:cNvSpPr txBox="1"/>
          <p:nvPr>
            <p:ph idx="1" type="body"/>
          </p:nvPr>
        </p:nvSpPr>
        <p:spPr>
          <a:xfrm>
            <a:off x="2286024" y="258750"/>
            <a:ext cx="3056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6" name="Google Shape;626;p74"/>
          <p:cNvSpPr txBox="1"/>
          <p:nvPr>
            <p:ph type="title"/>
          </p:nvPr>
        </p:nvSpPr>
        <p:spPr>
          <a:xfrm>
            <a:off x="264324" y="258750"/>
            <a:ext cx="20217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5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75"/>
          <p:cNvSpPr txBox="1"/>
          <p:nvPr>
            <p:ph idx="1" type="body"/>
          </p:nvPr>
        </p:nvSpPr>
        <p:spPr>
          <a:xfrm>
            <a:off x="2286024" y="258750"/>
            <a:ext cx="3056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30" name="Google Shape;630;p75"/>
          <p:cNvSpPr txBox="1"/>
          <p:nvPr>
            <p:ph type="title"/>
          </p:nvPr>
        </p:nvSpPr>
        <p:spPr>
          <a:xfrm>
            <a:off x="264324" y="258750"/>
            <a:ext cx="20217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9pPr>
          </a:lstStyle>
          <a:p/>
        </p:txBody>
      </p:sp>
      <p:sp>
        <p:nvSpPr>
          <p:cNvPr id="631" name="Google Shape;631;p75"/>
          <p:cNvSpPr txBox="1"/>
          <p:nvPr>
            <p:ph idx="2" type="body"/>
          </p:nvPr>
        </p:nvSpPr>
        <p:spPr>
          <a:xfrm>
            <a:off x="5577774" y="258750"/>
            <a:ext cx="3056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CUSTOM_1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6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4" name="Google Shape;634;p76"/>
          <p:cNvSpPr txBox="1"/>
          <p:nvPr>
            <p:ph type="title"/>
          </p:nvPr>
        </p:nvSpPr>
        <p:spPr>
          <a:xfrm>
            <a:off x="264326" y="398450"/>
            <a:ext cx="4828500" cy="8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cxnSp>
        <p:nvCxnSpPr>
          <p:cNvPr id="635" name="Google Shape;635;p76"/>
          <p:cNvCxnSpPr/>
          <p:nvPr/>
        </p:nvCxnSpPr>
        <p:spPr>
          <a:xfrm>
            <a:off x="300107" y="3241527"/>
            <a:ext cx="4283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" name="Google Shape;636;p76"/>
          <p:cNvSpPr txBox="1"/>
          <p:nvPr>
            <p:ph idx="1" type="subTitle"/>
          </p:nvPr>
        </p:nvSpPr>
        <p:spPr>
          <a:xfrm>
            <a:off x="264325" y="2997200"/>
            <a:ext cx="18363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37" name="Google Shape;637;p76"/>
          <p:cNvSpPr txBox="1"/>
          <p:nvPr>
            <p:ph idx="2" type="subTitle"/>
          </p:nvPr>
        </p:nvSpPr>
        <p:spPr>
          <a:xfrm>
            <a:off x="2747335" y="2997200"/>
            <a:ext cx="1836300" cy="1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"/>
              <a:buNone/>
              <a:defRPr b="1" sz="75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38" name="Google Shape;638;p76"/>
          <p:cNvSpPr txBox="1"/>
          <p:nvPr>
            <p:ph idx="3" type="body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1_1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7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1" name="Google Shape;641;p77"/>
          <p:cNvCxnSpPr/>
          <p:nvPr/>
        </p:nvCxnSpPr>
        <p:spPr>
          <a:xfrm>
            <a:off x="300107" y="3241527"/>
            <a:ext cx="4283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77"/>
          <p:cNvSpPr txBox="1"/>
          <p:nvPr>
            <p:ph idx="1" type="body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92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8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3" name="Google Shape;73;p9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4" name="Google Shape;74;p9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5" name="Google Shape;75;p9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76" name="Google Shape;76;p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9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87" name="Google Shape;87;p1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0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4" name="Google Shape;94;p10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0.xml"/><Relationship Id="rId33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53.xml"/><Relationship Id="rId36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5.xml"/><Relationship Id="rId38" Type="http://schemas.openxmlformats.org/officeDocument/2006/relationships/theme" Target="../theme/theme3.xml"/><Relationship Id="rId19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37" name="Google Shape;337;p41"/>
          <p:cNvSpPr txBox="1"/>
          <p:nvPr>
            <p:ph idx="1" type="body"/>
          </p:nvPr>
        </p:nvSpPr>
        <p:spPr>
          <a:xfrm>
            <a:off x="311700" y="2198650"/>
            <a:ext cx="8520600" cy="23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Light"/>
              <a:buChar char="●"/>
              <a:def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338" name="Google Shape;338;p41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>
              <a:buNone/>
              <a:defRPr b="1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  <p:sldLayoutId id="2147483723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80">
          <p15:clr>
            <a:srgbClr val="E46962"/>
          </p15:clr>
        </p15:guide>
        <p15:guide id="2" pos="5680">
          <p15:clr>
            <a:srgbClr val="E46962"/>
          </p15:clr>
        </p15:guide>
        <p15:guide id="3" orient="horz" pos="80">
          <p15:clr>
            <a:srgbClr val="E46962"/>
          </p15:clr>
        </p15:guide>
        <p15:guide id="4" orient="horz" pos="316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Relationship Id="rId4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Relationship Id="rId4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rive.google.com/file/d/1VpGp1O_uCtrghqZ5nIo6owmhEKMQx6ml/view" TargetMode="External"/><Relationship Id="rId4" Type="http://schemas.openxmlformats.org/officeDocument/2006/relationships/image" Target="../media/image2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9"/>
          <p:cNvSpPr txBox="1"/>
          <p:nvPr>
            <p:ph idx="1" type="subTitle"/>
          </p:nvPr>
        </p:nvSpPr>
        <p:spPr>
          <a:xfrm>
            <a:off x="139600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650" name="Google Shape;650;p79"/>
          <p:cNvSpPr txBox="1"/>
          <p:nvPr>
            <p:ph idx="3" type="subTitle"/>
          </p:nvPr>
        </p:nvSpPr>
        <p:spPr>
          <a:xfrm>
            <a:off x="793927" y="2507100"/>
            <a:ext cx="13692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</a:t>
            </a:r>
            <a:r>
              <a:rPr lang="en">
                <a:solidFill>
                  <a:schemeClr val="dk2"/>
                </a:solidFill>
              </a:rPr>
              <a:t>Organization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1" name="Google Shape;651;p79"/>
          <p:cNvSpPr txBox="1"/>
          <p:nvPr>
            <p:ph idx="4" type="subTitle"/>
          </p:nvPr>
        </p:nvSpPr>
        <p:spPr>
          <a:xfrm>
            <a:off x="2067675" y="2507100"/>
            <a:ext cx="1444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2" name="Google Shape;652;p79"/>
          <p:cNvSpPr txBox="1"/>
          <p:nvPr>
            <p:ph idx="5" type="subTitle"/>
          </p:nvPr>
        </p:nvSpPr>
        <p:spPr>
          <a:xfrm>
            <a:off x="3512475" y="2507100"/>
            <a:ext cx="12033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3" name="Google Shape;653;p79"/>
          <p:cNvSpPr txBox="1"/>
          <p:nvPr>
            <p:ph idx="6" type="subTitle"/>
          </p:nvPr>
        </p:nvSpPr>
        <p:spPr>
          <a:xfrm>
            <a:off x="4565084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4" name="Google Shape;654;p79"/>
          <p:cNvSpPr txBox="1"/>
          <p:nvPr>
            <p:ph idx="7" type="subTitle"/>
          </p:nvPr>
        </p:nvSpPr>
        <p:spPr>
          <a:xfrm>
            <a:off x="5520875" y="2515425"/>
            <a:ext cx="1444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5" name="Google Shape;655;p79"/>
          <p:cNvSpPr txBox="1"/>
          <p:nvPr>
            <p:ph idx="8" type="subTitle"/>
          </p:nvPr>
        </p:nvSpPr>
        <p:spPr>
          <a:xfrm>
            <a:off x="8188201" y="2515437"/>
            <a:ext cx="9558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6" name="Google Shape;656;p79"/>
          <p:cNvSpPr txBox="1"/>
          <p:nvPr>
            <p:ph type="title"/>
          </p:nvPr>
        </p:nvSpPr>
        <p:spPr>
          <a:xfrm>
            <a:off x="19800" y="1535275"/>
            <a:ext cx="91044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Password Manager</a:t>
            </a:r>
            <a:endParaRPr sz="7200"/>
          </a:p>
        </p:txBody>
      </p:sp>
      <p:sp>
        <p:nvSpPr>
          <p:cNvPr id="657" name="Google Shape;657;p79"/>
          <p:cNvSpPr txBox="1"/>
          <p:nvPr>
            <p:ph idx="9" type="subTitle"/>
          </p:nvPr>
        </p:nvSpPr>
        <p:spPr>
          <a:xfrm>
            <a:off x="4936920" y="2933413"/>
            <a:ext cx="1863300" cy="3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Members:</a:t>
            </a:r>
            <a:endParaRPr/>
          </a:p>
        </p:txBody>
      </p:sp>
      <p:sp>
        <p:nvSpPr>
          <p:cNvPr id="658" name="Google Shape;658;p79"/>
          <p:cNvSpPr txBox="1"/>
          <p:nvPr>
            <p:ph idx="13" type="body"/>
          </p:nvPr>
        </p:nvSpPr>
        <p:spPr>
          <a:xfrm>
            <a:off x="6225064" y="3007912"/>
            <a:ext cx="18633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Andrew, Cameron, Jagger, Montana, Tristen, Carson, Miguel, Dakota, Chhavi, Sai </a:t>
            </a:r>
            <a:endParaRPr/>
          </a:p>
        </p:txBody>
      </p:sp>
      <p:cxnSp>
        <p:nvCxnSpPr>
          <p:cNvPr id="659" name="Google Shape;659;p79"/>
          <p:cNvCxnSpPr/>
          <p:nvPr/>
        </p:nvCxnSpPr>
        <p:spPr>
          <a:xfrm rot="10800000">
            <a:off x="221200" y="2727402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79"/>
          <p:cNvSpPr txBox="1"/>
          <p:nvPr/>
        </p:nvSpPr>
        <p:spPr>
          <a:xfrm>
            <a:off x="6758450" y="2515425"/>
            <a:ext cx="1739400" cy="1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rPr>
              <a:t>Software </a:t>
            </a:r>
            <a:r>
              <a:rPr b="1" lang="en" sz="75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rPr>
              <a:t>Demonstration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1" name="Google Shape;661;p79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Carson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8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1" name="Google Shape;801;p88"/>
          <p:cNvSpPr txBox="1"/>
          <p:nvPr>
            <p:ph type="title"/>
          </p:nvPr>
        </p:nvSpPr>
        <p:spPr>
          <a:xfrm>
            <a:off x="1929900" y="1912275"/>
            <a:ext cx="52842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Software Design</a:t>
            </a:r>
            <a:endParaRPr sz="4400"/>
          </a:p>
        </p:txBody>
      </p:sp>
      <p:sp>
        <p:nvSpPr>
          <p:cNvPr id="802" name="Google Shape;802;p88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3" name="Google Shape;803;p88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4" name="Google Shape;804;p88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Design</a:t>
            </a:r>
            <a:endParaRPr u="sng"/>
          </a:p>
        </p:txBody>
      </p:sp>
      <p:sp>
        <p:nvSpPr>
          <p:cNvPr id="805" name="Google Shape;805;p88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6" name="Google Shape;806;p88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7" name="Google Shape;807;p88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8" name="Google Shape;808;p88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9" name="Google Shape;809;p88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9"/>
          <p:cNvSpPr txBox="1"/>
          <p:nvPr>
            <p:ph type="title"/>
          </p:nvPr>
        </p:nvSpPr>
        <p:spPr>
          <a:xfrm>
            <a:off x="620775" y="258750"/>
            <a:ext cx="83970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MVC ARCHITECTURE DIAGRAM</a:t>
            </a:r>
            <a:endParaRPr sz="4100"/>
          </a:p>
        </p:txBody>
      </p:sp>
      <p:pic>
        <p:nvPicPr>
          <p:cNvPr id="815" name="Google Shape;81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75" y="1008150"/>
            <a:ext cx="8319725" cy="4045899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89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7" name="Google Shape;817;p89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8" name="Google Shape;818;p89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Design</a:t>
            </a:r>
            <a:endParaRPr u="sng"/>
          </a:p>
        </p:txBody>
      </p:sp>
      <p:sp>
        <p:nvSpPr>
          <p:cNvPr id="819" name="Google Shape;819;p89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20" name="Google Shape;820;p89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21" name="Google Shape;821;p89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22" name="Google Shape;822;p89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23" name="Google Shape;823;p89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24" name="Google Shape;824;p89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Jagger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90"/>
          <p:cNvSpPr txBox="1"/>
          <p:nvPr>
            <p:ph type="title"/>
          </p:nvPr>
        </p:nvSpPr>
        <p:spPr>
          <a:xfrm>
            <a:off x="620775" y="258750"/>
            <a:ext cx="41217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Design Overview:</a:t>
            </a:r>
            <a:endParaRPr sz="2000"/>
          </a:p>
        </p:txBody>
      </p:sp>
      <p:pic>
        <p:nvPicPr>
          <p:cNvPr id="830" name="Google Shape;83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38" y="652350"/>
            <a:ext cx="8026465" cy="43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90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2" name="Google Shape;832;p90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3" name="Google Shape;833;p90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Design</a:t>
            </a:r>
            <a:endParaRPr u="sng"/>
          </a:p>
        </p:txBody>
      </p:sp>
      <p:sp>
        <p:nvSpPr>
          <p:cNvPr id="834" name="Google Shape;834;p90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5" name="Google Shape;835;p90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6" name="Google Shape;836;p90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7" name="Google Shape;837;p90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8" name="Google Shape;838;p90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9" name="Google Shape;839;p90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Jagger, 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Andrew, Montana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1"/>
          <p:cNvSpPr txBox="1"/>
          <p:nvPr>
            <p:ph type="title"/>
          </p:nvPr>
        </p:nvSpPr>
        <p:spPr>
          <a:xfrm>
            <a:off x="620775" y="258750"/>
            <a:ext cx="26940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 Breakdown:</a:t>
            </a:r>
            <a:endParaRPr sz="2000"/>
          </a:p>
        </p:txBody>
      </p:sp>
      <p:pic>
        <p:nvPicPr>
          <p:cNvPr id="845" name="Google Shape;84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200" y="258750"/>
            <a:ext cx="511671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91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47" name="Google Shape;847;p91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48" name="Google Shape;848;p91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Design</a:t>
            </a:r>
            <a:endParaRPr u="sng"/>
          </a:p>
        </p:txBody>
      </p:sp>
      <p:sp>
        <p:nvSpPr>
          <p:cNvPr id="849" name="Google Shape;849;p91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0" name="Google Shape;850;p91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1" name="Google Shape;851;p91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2" name="Google Shape;852;p91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3" name="Google Shape;853;p91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4" name="Google Shape;854;p91"/>
          <p:cNvSpPr txBox="1"/>
          <p:nvPr/>
        </p:nvSpPr>
        <p:spPr>
          <a:xfrm>
            <a:off x="581975" y="817925"/>
            <a:ext cx="28233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Light"/>
              <a:buChar char="-"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How it works?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Light"/>
              <a:buChar char="-"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ModelControl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Light"/>
              <a:buChar char="-"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Design decisions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55" name="Google Shape;855;p91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Andrew, Miguel, Jagger, Dakota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92"/>
          <p:cNvSpPr txBox="1"/>
          <p:nvPr>
            <p:ph type="title"/>
          </p:nvPr>
        </p:nvSpPr>
        <p:spPr>
          <a:xfrm>
            <a:off x="620775" y="258750"/>
            <a:ext cx="26940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View</a:t>
            </a:r>
            <a:r>
              <a:rPr lang="en" sz="2000"/>
              <a:t> Breakdown:</a:t>
            </a:r>
            <a:endParaRPr sz="2000"/>
          </a:p>
        </p:txBody>
      </p:sp>
      <p:pic>
        <p:nvPicPr>
          <p:cNvPr id="861" name="Google Shape;861;p92"/>
          <p:cNvPicPr preferRelativeResize="0"/>
          <p:nvPr/>
        </p:nvPicPr>
        <p:blipFill rotWithShape="1">
          <a:blip r:embed="rId3">
            <a:alphaModFix/>
          </a:blip>
          <a:srcRect b="0" l="0" r="0" t="12533"/>
          <a:stretch/>
        </p:blipFill>
        <p:spPr>
          <a:xfrm>
            <a:off x="3008852" y="258750"/>
            <a:ext cx="4840126" cy="4845751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92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3" name="Google Shape;863;p92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4" name="Google Shape;864;p92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Design</a:t>
            </a:r>
            <a:endParaRPr u="sng"/>
          </a:p>
        </p:txBody>
      </p:sp>
      <p:sp>
        <p:nvSpPr>
          <p:cNvPr id="865" name="Google Shape;865;p92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6" name="Google Shape;866;p92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7" name="Google Shape;867;p92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8" name="Google Shape;868;p92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9" name="Google Shape;869;p92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0" name="Google Shape;870;p92"/>
          <p:cNvSpPr txBox="1"/>
          <p:nvPr/>
        </p:nvSpPr>
        <p:spPr>
          <a:xfrm>
            <a:off x="581975" y="817925"/>
            <a:ext cx="2514600" cy="26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Light"/>
              <a:buChar char="-"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How it works?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Light"/>
              <a:buChar char="-"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App driver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Light"/>
              <a:buChar char="-"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Css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71" name="Google Shape;871;p92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Montana, Tristen, Cameron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93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7" name="Google Shape;877;p93"/>
          <p:cNvSpPr txBox="1"/>
          <p:nvPr>
            <p:ph type="title"/>
          </p:nvPr>
        </p:nvSpPr>
        <p:spPr>
          <a:xfrm>
            <a:off x="3010050" y="258750"/>
            <a:ext cx="31926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E/R Diagram</a:t>
            </a:r>
            <a:endParaRPr sz="3600"/>
          </a:p>
        </p:txBody>
      </p:sp>
      <p:sp>
        <p:nvSpPr>
          <p:cNvPr id="878" name="Google Shape;878;p93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9" name="Google Shape;879;p93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0" name="Google Shape;880;p93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Design</a:t>
            </a:r>
            <a:endParaRPr u="sng"/>
          </a:p>
        </p:txBody>
      </p:sp>
      <p:sp>
        <p:nvSpPr>
          <p:cNvPr id="881" name="Google Shape;881;p93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2" name="Google Shape;882;p93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3" name="Google Shape;883;p93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4" name="Google Shape;884;p93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5" name="Google Shape;885;p93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86" name="Google Shape;88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50" y="1019750"/>
            <a:ext cx="8050699" cy="3997449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93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Tristen, Andrew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4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3" name="Google Shape;893;p94"/>
          <p:cNvSpPr txBox="1"/>
          <p:nvPr>
            <p:ph type="title"/>
          </p:nvPr>
        </p:nvSpPr>
        <p:spPr>
          <a:xfrm>
            <a:off x="1929900" y="1912275"/>
            <a:ext cx="52842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Test Overview</a:t>
            </a:r>
            <a:endParaRPr sz="4400"/>
          </a:p>
        </p:txBody>
      </p:sp>
      <p:sp>
        <p:nvSpPr>
          <p:cNvPr id="894" name="Google Shape;894;p94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95" name="Google Shape;895;p94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896" name="Google Shape;896;p94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97" name="Google Shape;897;p94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98" name="Google Shape;898;p94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99" name="Google Shape;899;p94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00" name="Google Shape;900;p94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01" name="Google Shape;901;p94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6" name="Google Shape;906;p95"/>
          <p:cNvGraphicFramePr/>
          <p:nvPr/>
        </p:nvGraphicFramePr>
        <p:xfrm>
          <a:off x="584400" y="191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{165D4CA6-644F-40AF-878F-259D16C9794B}</a:tableStyleId>
              </a:tblPr>
              <a:tblGrid>
                <a:gridCol w="1075575"/>
                <a:gridCol w="1260300"/>
                <a:gridCol w="382850"/>
                <a:gridCol w="4447800"/>
                <a:gridCol w="808700"/>
              </a:tblGrid>
              <a:tr h="1000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Class Tests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Constructor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And Getters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Constructors and the Getter functions of the User Class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Update Last Login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UpdateLastLogin function of the User Class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32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Operator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overloaded operator of the User Class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6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UserType Class Tests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Constructor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And Getters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Constructors and the Getter functions of the UserType Class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07" name="Google Shape;907;p95"/>
          <p:cNvSpPr txBox="1"/>
          <p:nvPr/>
        </p:nvSpPr>
        <p:spPr>
          <a:xfrm>
            <a:off x="584400" y="1252250"/>
            <a:ext cx="74583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All unit tests were conducted with gtest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08" name="Google Shape;908;p95"/>
          <p:cNvSpPr txBox="1"/>
          <p:nvPr>
            <p:ph type="title"/>
          </p:nvPr>
        </p:nvSpPr>
        <p:spPr>
          <a:xfrm>
            <a:off x="584400" y="126300"/>
            <a:ext cx="7975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Unit Test Results</a:t>
            </a:r>
            <a:endParaRPr/>
          </a:p>
        </p:txBody>
      </p:sp>
      <p:sp>
        <p:nvSpPr>
          <p:cNvPr id="909" name="Google Shape;909;p95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0" name="Google Shape;910;p95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911" name="Google Shape;911;p95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2" name="Google Shape;912;p95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3" name="Google Shape;913;p95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4" name="Google Shape;914;p95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5" name="Google Shape;915;p95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6" name="Google Shape;916;p95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7" name="Google Shape;917;p95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Andrew, Miguel, Tristen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96"/>
          <p:cNvSpPr txBox="1"/>
          <p:nvPr>
            <p:ph type="title"/>
          </p:nvPr>
        </p:nvSpPr>
        <p:spPr>
          <a:xfrm>
            <a:off x="584400" y="126300"/>
            <a:ext cx="7975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Unit Test Results</a:t>
            </a:r>
            <a:endParaRPr/>
          </a:p>
        </p:txBody>
      </p:sp>
      <p:sp>
        <p:nvSpPr>
          <p:cNvPr id="923" name="Google Shape;923;p96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24" name="Google Shape;924;p96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925" name="Google Shape;925;p96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26" name="Google Shape;926;p96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27" name="Google Shape;927;p96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28" name="Google Shape;928;p96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29" name="Google Shape;929;p96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30" name="Google Shape;930;p96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931" name="Google Shape;931;p96"/>
          <p:cNvGraphicFramePr/>
          <p:nvPr/>
        </p:nvGraphicFramePr>
        <p:xfrm>
          <a:off x="685700" y="89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{165D4CA6-644F-40AF-878F-259D16C9794B}</a:tableStyleId>
              </a:tblPr>
              <a:tblGrid>
                <a:gridCol w="1075575"/>
                <a:gridCol w="1260300"/>
                <a:gridCol w="431325"/>
                <a:gridCol w="4399325"/>
                <a:gridCol w="808700"/>
              </a:tblGrid>
              <a:tr h="1000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Credential Class Tests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Constructor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And Getters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Constructor and Getter functions of the </a:t>
                      </a:r>
                      <a:r>
                        <a:rPr lang="en" sz="1000"/>
                        <a:t>Credential</a:t>
                      </a:r>
                      <a:r>
                        <a:rPr lang="en" sz="1000"/>
                        <a:t> Class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941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Update Last Updated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UpdateLastUpdated function of the Credential Class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Setters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Setter functions of the Credential Class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 row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Database Tests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Constructor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Constructor for the Database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Insert Record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InsertRecord function for the Database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Retrieve Record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M10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RetrieveRecord function for the Database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Update Record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M11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UpdateRecord function for the Database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Delete Record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M12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DeleteRecord function for the Database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32" name="Google Shape;932;p96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Andrew, Miguel, Tristen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7" name="Google Shape;937;p97"/>
          <p:cNvGraphicFramePr/>
          <p:nvPr/>
        </p:nvGraphicFramePr>
        <p:xfrm>
          <a:off x="584400" y="117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{165D4CA6-644F-40AF-878F-259D16C9794B}</a:tableStyleId>
              </a:tblPr>
              <a:tblGrid>
                <a:gridCol w="1075575"/>
                <a:gridCol w="1260300"/>
                <a:gridCol w="473200"/>
                <a:gridCol w="4357450"/>
                <a:gridCol w="808700"/>
              </a:tblGrid>
              <a:tr h="273175"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Hash Class Tests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 Hash Returns Correct Hash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M13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ToHash function of the HashClass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64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From Hash Validates Correctly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M14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FromHash function of the HashClass, for a correct password entry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64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From Hash Fails On Incorrect Password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M15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FromHash function of the HashClass, for an incorrect password entry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64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 Hash Different Passwords Produce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Different Hashes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M16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This test shall test the ToHash function of the HashClass, ensuring each password </a:t>
                      </a:r>
                      <a:r>
                        <a:rPr lang="en" sz="1000"/>
                        <a:t>receives</a:t>
                      </a:r>
                      <a:r>
                        <a:rPr lang="en" sz="1000"/>
                        <a:t> a unique hash.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38" name="Google Shape;938;p97"/>
          <p:cNvSpPr txBox="1"/>
          <p:nvPr>
            <p:ph type="title"/>
          </p:nvPr>
        </p:nvSpPr>
        <p:spPr>
          <a:xfrm>
            <a:off x="584400" y="126300"/>
            <a:ext cx="7975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Unit Test Results</a:t>
            </a:r>
            <a:endParaRPr/>
          </a:p>
        </p:txBody>
      </p:sp>
      <p:sp>
        <p:nvSpPr>
          <p:cNvPr id="939" name="Google Shape;939;p97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0" name="Google Shape;940;p97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941" name="Google Shape;941;p97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2" name="Google Shape;942;p97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3" name="Google Shape;943;p97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4" name="Google Shape;944;p97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5" name="Google Shape;945;p97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6" name="Google Shape;946;p97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7" name="Google Shape;947;p97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Andrew, Miguel, Tristen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0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7" name="Google Shape;667;p80"/>
          <p:cNvSpPr txBox="1"/>
          <p:nvPr>
            <p:ph idx="8" type="subTitle"/>
          </p:nvPr>
        </p:nvSpPr>
        <p:spPr>
          <a:xfrm>
            <a:off x="2415200" y="161375"/>
            <a:ext cx="38352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Index</a:t>
            </a:r>
            <a:endParaRPr sz="2500"/>
          </a:p>
        </p:txBody>
      </p:sp>
      <p:sp>
        <p:nvSpPr>
          <p:cNvPr id="668" name="Google Shape;668;p80"/>
          <p:cNvSpPr txBox="1"/>
          <p:nvPr>
            <p:ph type="title"/>
          </p:nvPr>
        </p:nvSpPr>
        <p:spPr>
          <a:xfrm>
            <a:off x="5628300" y="653250"/>
            <a:ext cx="3389400" cy="39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Intro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 </a:t>
            </a:r>
            <a:r>
              <a:rPr lang="en" sz="1800"/>
              <a:t>Organization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Software Requirements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Software Desig</a:t>
            </a:r>
            <a:r>
              <a:rPr lang="en" sz="1800"/>
              <a:t>n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Test Overview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Traceability</a:t>
            </a:r>
            <a:r>
              <a:rPr lang="en" sz="1800"/>
              <a:t> Matrix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Software Demonstration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Reflection</a:t>
            </a:r>
            <a:endParaRPr sz="1800"/>
          </a:p>
        </p:txBody>
      </p:sp>
      <p:cxnSp>
        <p:nvCxnSpPr>
          <p:cNvPr id="669" name="Google Shape;669;p80"/>
          <p:cNvCxnSpPr/>
          <p:nvPr/>
        </p:nvCxnSpPr>
        <p:spPr>
          <a:xfrm>
            <a:off x="4510804" y="1057810"/>
            <a:ext cx="450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80"/>
          <p:cNvCxnSpPr/>
          <p:nvPr/>
        </p:nvCxnSpPr>
        <p:spPr>
          <a:xfrm>
            <a:off x="4510804" y="1607092"/>
            <a:ext cx="450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80"/>
          <p:cNvCxnSpPr/>
          <p:nvPr/>
        </p:nvCxnSpPr>
        <p:spPr>
          <a:xfrm>
            <a:off x="4510804" y="2053024"/>
            <a:ext cx="450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80"/>
          <p:cNvCxnSpPr/>
          <p:nvPr/>
        </p:nvCxnSpPr>
        <p:spPr>
          <a:xfrm>
            <a:off x="4510804" y="2571756"/>
            <a:ext cx="450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80"/>
          <p:cNvCxnSpPr/>
          <p:nvPr/>
        </p:nvCxnSpPr>
        <p:spPr>
          <a:xfrm>
            <a:off x="4510804" y="3015313"/>
            <a:ext cx="450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80"/>
          <p:cNvCxnSpPr/>
          <p:nvPr/>
        </p:nvCxnSpPr>
        <p:spPr>
          <a:xfrm>
            <a:off x="4510804" y="3522995"/>
            <a:ext cx="450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80"/>
          <p:cNvCxnSpPr/>
          <p:nvPr/>
        </p:nvCxnSpPr>
        <p:spPr>
          <a:xfrm>
            <a:off x="4510804" y="4016777"/>
            <a:ext cx="450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80"/>
          <p:cNvSpPr txBox="1"/>
          <p:nvPr/>
        </p:nvSpPr>
        <p:spPr>
          <a:xfrm>
            <a:off x="4410300" y="1407829"/>
            <a:ext cx="61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03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77" name="Google Shape;677;p80"/>
          <p:cNvSpPr txBox="1"/>
          <p:nvPr/>
        </p:nvSpPr>
        <p:spPr>
          <a:xfrm>
            <a:off x="4410300" y="872437"/>
            <a:ext cx="61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01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78" name="Google Shape;678;p80"/>
          <p:cNvSpPr txBox="1"/>
          <p:nvPr/>
        </p:nvSpPr>
        <p:spPr>
          <a:xfrm>
            <a:off x="4410300" y="1858500"/>
            <a:ext cx="61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06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79" name="Google Shape;679;p80"/>
          <p:cNvSpPr txBox="1"/>
          <p:nvPr/>
        </p:nvSpPr>
        <p:spPr>
          <a:xfrm>
            <a:off x="4410300" y="2382186"/>
            <a:ext cx="61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08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80" name="Google Shape;680;p80"/>
          <p:cNvSpPr txBox="1"/>
          <p:nvPr/>
        </p:nvSpPr>
        <p:spPr>
          <a:xfrm>
            <a:off x="4410300" y="2818521"/>
            <a:ext cx="61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14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81" name="Google Shape;681;p80"/>
          <p:cNvSpPr txBox="1"/>
          <p:nvPr/>
        </p:nvSpPr>
        <p:spPr>
          <a:xfrm>
            <a:off x="4410300" y="3324052"/>
            <a:ext cx="61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19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82" name="Google Shape;682;p80"/>
          <p:cNvSpPr txBox="1"/>
          <p:nvPr/>
        </p:nvSpPr>
        <p:spPr>
          <a:xfrm>
            <a:off x="4410300" y="3829577"/>
            <a:ext cx="61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23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683" name="Google Shape;683;p80"/>
          <p:cNvCxnSpPr/>
          <p:nvPr/>
        </p:nvCxnSpPr>
        <p:spPr>
          <a:xfrm>
            <a:off x="4510804" y="4510220"/>
            <a:ext cx="4506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80"/>
          <p:cNvSpPr txBox="1"/>
          <p:nvPr/>
        </p:nvSpPr>
        <p:spPr>
          <a:xfrm>
            <a:off x="4410300" y="4302952"/>
            <a:ext cx="6162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24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85" name="Google Shape;685;p80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Carson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8"/>
          <p:cNvSpPr txBox="1"/>
          <p:nvPr>
            <p:ph type="title"/>
          </p:nvPr>
        </p:nvSpPr>
        <p:spPr>
          <a:xfrm>
            <a:off x="584400" y="126300"/>
            <a:ext cx="7975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Unit Test Results</a:t>
            </a:r>
            <a:endParaRPr/>
          </a:p>
        </p:txBody>
      </p:sp>
      <p:sp>
        <p:nvSpPr>
          <p:cNvPr id="953" name="Google Shape;953;p98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54" name="Google Shape;954;p98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955" name="Google Shape;955;p98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56" name="Google Shape;956;p98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57" name="Google Shape;957;p98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58" name="Google Shape;958;p98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59" name="Google Shape;959;p98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60" name="Google Shape;960;p98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61" name="Google Shape;961;p98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Dakota, Carson, Sai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62" name="Google Shape;96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275" y="813237"/>
            <a:ext cx="8212949" cy="17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275" y="2571752"/>
            <a:ext cx="8212949" cy="2430248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98"/>
          <p:cNvSpPr txBox="1"/>
          <p:nvPr/>
        </p:nvSpPr>
        <p:spPr>
          <a:xfrm>
            <a:off x="349650" y="991875"/>
            <a:ext cx="4506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V1.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5" name="Google Shape;965;p98"/>
          <p:cNvSpPr txBox="1"/>
          <p:nvPr/>
        </p:nvSpPr>
        <p:spPr>
          <a:xfrm>
            <a:off x="315450" y="1539825"/>
            <a:ext cx="519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V2.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6" name="Google Shape;966;p98"/>
          <p:cNvSpPr txBox="1"/>
          <p:nvPr/>
        </p:nvSpPr>
        <p:spPr>
          <a:xfrm>
            <a:off x="315450" y="2076650"/>
            <a:ext cx="519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V3.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7" name="Google Shape;967;p98"/>
          <p:cNvSpPr txBox="1"/>
          <p:nvPr/>
        </p:nvSpPr>
        <p:spPr>
          <a:xfrm>
            <a:off x="349650" y="3127800"/>
            <a:ext cx="519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V4.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8" name="Google Shape;968;p98"/>
          <p:cNvSpPr txBox="1"/>
          <p:nvPr/>
        </p:nvSpPr>
        <p:spPr>
          <a:xfrm>
            <a:off x="349650" y="3551463"/>
            <a:ext cx="519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V5.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9" name="Google Shape;969;p98"/>
          <p:cNvSpPr txBox="1"/>
          <p:nvPr/>
        </p:nvSpPr>
        <p:spPr>
          <a:xfrm>
            <a:off x="315450" y="4000925"/>
            <a:ext cx="519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V6.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0" name="Google Shape;970;p98"/>
          <p:cNvSpPr txBox="1"/>
          <p:nvPr/>
        </p:nvSpPr>
        <p:spPr>
          <a:xfrm>
            <a:off x="315450" y="4543625"/>
            <a:ext cx="519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V7.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9"/>
          <p:cNvSpPr txBox="1"/>
          <p:nvPr>
            <p:ph type="title"/>
          </p:nvPr>
        </p:nvSpPr>
        <p:spPr>
          <a:xfrm>
            <a:off x="584400" y="126300"/>
            <a:ext cx="7975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Unit Test Results</a:t>
            </a:r>
            <a:endParaRPr/>
          </a:p>
        </p:txBody>
      </p:sp>
      <p:sp>
        <p:nvSpPr>
          <p:cNvPr id="976" name="Google Shape;976;p99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77" name="Google Shape;977;p99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978" name="Google Shape;978;p99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79" name="Google Shape;979;p99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80" name="Google Shape;980;p99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81" name="Google Shape;981;p99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82" name="Google Shape;982;p99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83" name="Google Shape;983;p99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84" name="Google Shape;984;p99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Dakota, Carson, Sai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85" name="Google Shape;98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25" y="1036550"/>
            <a:ext cx="8291774" cy="10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600" y="2603250"/>
            <a:ext cx="8357325" cy="1771689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99"/>
          <p:cNvSpPr txBox="1"/>
          <p:nvPr/>
        </p:nvSpPr>
        <p:spPr>
          <a:xfrm>
            <a:off x="294600" y="1198350"/>
            <a:ext cx="519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V8.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8" name="Google Shape;988;p99"/>
          <p:cNvSpPr txBox="1"/>
          <p:nvPr/>
        </p:nvSpPr>
        <p:spPr>
          <a:xfrm>
            <a:off x="349650" y="1613463"/>
            <a:ext cx="519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V8.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9" name="Google Shape;989;p99"/>
          <p:cNvSpPr txBox="1"/>
          <p:nvPr/>
        </p:nvSpPr>
        <p:spPr>
          <a:xfrm>
            <a:off x="349650" y="1773000"/>
            <a:ext cx="5190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V9.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0" name="Google Shape;990;p99"/>
          <p:cNvSpPr txBox="1"/>
          <p:nvPr/>
        </p:nvSpPr>
        <p:spPr>
          <a:xfrm>
            <a:off x="296700" y="302687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V10.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1" name="Google Shape;991;p99"/>
          <p:cNvSpPr txBox="1"/>
          <p:nvPr/>
        </p:nvSpPr>
        <p:spPr>
          <a:xfrm>
            <a:off x="349650" y="3623963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V11.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2" name="Google Shape;992;p99"/>
          <p:cNvSpPr txBox="1"/>
          <p:nvPr/>
        </p:nvSpPr>
        <p:spPr>
          <a:xfrm>
            <a:off x="349650" y="3934763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V12.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0"/>
          <p:cNvSpPr txBox="1"/>
          <p:nvPr>
            <p:ph type="title"/>
          </p:nvPr>
        </p:nvSpPr>
        <p:spPr>
          <a:xfrm>
            <a:off x="584400" y="126300"/>
            <a:ext cx="7975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Unit Test Results</a:t>
            </a:r>
            <a:endParaRPr/>
          </a:p>
        </p:txBody>
      </p:sp>
      <p:sp>
        <p:nvSpPr>
          <p:cNvPr id="998" name="Google Shape;998;p100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99" name="Google Shape;999;p100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1000" name="Google Shape;1000;p100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1" name="Google Shape;1001;p100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2" name="Google Shape;1002;p100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3" name="Google Shape;1003;p100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4" name="Google Shape;1004;p100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5" name="Google Shape;1005;p100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6" name="Google Shape;1006;p100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Dakota, Carson, Sai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07" name="Google Shape;100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25" y="939225"/>
            <a:ext cx="8171074" cy="17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425" y="3170503"/>
            <a:ext cx="8171076" cy="13914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00"/>
          <p:cNvSpPr txBox="1"/>
          <p:nvPr/>
        </p:nvSpPr>
        <p:spPr>
          <a:xfrm>
            <a:off x="373050" y="1296013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V14.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10" name="Google Shape;1010;p100"/>
          <p:cNvSpPr txBox="1"/>
          <p:nvPr/>
        </p:nvSpPr>
        <p:spPr>
          <a:xfrm>
            <a:off x="373050" y="1971388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V15.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11" name="Google Shape;1011;p100"/>
          <p:cNvSpPr txBox="1"/>
          <p:nvPr/>
        </p:nvSpPr>
        <p:spPr>
          <a:xfrm>
            <a:off x="429200" y="234612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V16.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12" name="Google Shape;1012;p100"/>
          <p:cNvSpPr txBox="1"/>
          <p:nvPr/>
        </p:nvSpPr>
        <p:spPr>
          <a:xfrm>
            <a:off x="373050" y="3396238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V17.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13" name="Google Shape;1013;p100"/>
          <p:cNvSpPr txBox="1"/>
          <p:nvPr/>
        </p:nvSpPr>
        <p:spPr>
          <a:xfrm>
            <a:off x="429200" y="3893963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V18.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14" name="Google Shape;1014;p100"/>
          <p:cNvSpPr txBox="1"/>
          <p:nvPr/>
        </p:nvSpPr>
        <p:spPr>
          <a:xfrm>
            <a:off x="429200" y="4080738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V19.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15" name="Google Shape;1015;p100"/>
          <p:cNvSpPr txBox="1"/>
          <p:nvPr/>
        </p:nvSpPr>
        <p:spPr>
          <a:xfrm>
            <a:off x="429200" y="4288163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V20.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01"/>
          <p:cNvSpPr txBox="1"/>
          <p:nvPr>
            <p:ph type="title"/>
          </p:nvPr>
        </p:nvSpPr>
        <p:spPr>
          <a:xfrm>
            <a:off x="584400" y="126300"/>
            <a:ext cx="7975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Unit Test Results</a:t>
            </a:r>
            <a:endParaRPr/>
          </a:p>
        </p:txBody>
      </p:sp>
      <p:sp>
        <p:nvSpPr>
          <p:cNvPr id="1021" name="Google Shape;1021;p101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2" name="Google Shape;1022;p101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1023" name="Google Shape;1023;p101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4" name="Google Shape;1024;p101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5" name="Google Shape;1025;p101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6" name="Google Shape;1026;p101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7" name="Google Shape;1027;p101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8" name="Google Shape;1028;p101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9" name="Google Shape;1029;p101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Dakota, Carson, Sai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30" name="Google Shape;103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200" y="1365650"/>
            <a:ext cx="8185426" cy="29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01"/>
          <p:cNvSpPr txBox="1"/>
          <p:nvPr/>
        </p:nvSpPr>
        <p:spPr>
          <a:xfrm>
            <a:off x="429200" y="2158288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V21.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32" name="Google Shape;1032;p101"/>
          <p:cNvSpPr txBox="1"/>
          <p:nvPr/>
        </p:nvSpPr>
        <p:spPr>
          <a:xfrm>
            <a:off x="429200" y="266167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V22.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33" name="Google Shape;1033;p101"/>
          <p:cNvSpPr txBox="1"/>
          <p:nvPr/>
        </p:nvSpPr>
        <p:spPr>
          <a:xfrm>
            <a:off x="429200" y="319062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V23.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34" name="Google Shape;1034;p101"/>
          <p:cNvSpPr txBox="1"/>
          <p:nvPr/>
        </p:nvSpPr>
        <p:spPr>
          <a:xfrm>
            <a:off x="429200" y="3809488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V24.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2"/>
          <p:cNvSpPr txBox="1"/>
          <p:nvPr>
            <p:ph type="title"/>
          </p:nvPr>
        </p:nvSpPr>
        <p:spPr>
          <a:xfrm>
            <a:off x="584400" y="126300"/>
            <a:ext cx="7975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Test Results</a:t>
            </a:r>
            <a:endParaRPr/>
          </a:p>
        </p:txBody>
      </p:sp>
      <p:sp>
        <p:nvSpPr>
          <p:cNvPr id="1040" name="Google Shape;1040;p102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1" name="Google Shape;1041;p102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1042" name="Google Shape;1042;p102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3" name="Google Shape;1043;p102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4" name="Google Shape;1044;p102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5" name="Google Shape;1045;p102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6" name="Google Shape;1046;p102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7" name="Google Shape;1047;p102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48" name="Google Shape;1048;p102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Dakota, Carson, Sai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49" name="Google Shape;104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287" y="1366162"/>
            <a:ext cx="7553826" cy="13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275" y="3205362"/>
            <a:ext cx="7553850" cy="642364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102"/>
          <p:cNvSpPr txBox="1"/>
          <p:nvPr/>
        </p:nvSpPr>
        <p:spPr>
          <a:xfrm>
            <a:off x="584400" y="182597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1</a:t>
            </a: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52" name="Google Shape;1052;p102"/>
          <p:cNvSpPr txBox="1"/>
          <p:nvPr/>
        </p:nvSpPr>
        <p:spPr>
          <a:xfrm>
            <a:off x="584400" y="2230050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2.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53" name="Google Shape;1053;p102"/>
          <p:cNvSpPr txBox="1"/>
          <p:nvPr/>
        </p:nvSpPr>
        <p:spPr>
          <a:xfrm>
            <a:off x="568375" y="330502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3.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03"/>
          <p:cNvSpPr txBox="1"/>
          <p:nvPr>
            <p:ph type="title"/>
          </p:nvPr>
        </p:nvSpPr>
        <p:spPr>
          <a:xfrm>
            <a:off x="584400" y="126300"/>
            <a:ext cx="7975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Test Results</a:t>
            </a:r>
            <a:endParaRPr/>
          </a:p>
        </p:txBody>
      </p:sp>
      <p:sp>
        <p:nvSpPr>
          <p:cNvPr id="1059" name="Google Shape;1059;p103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0" name="Google Shape;1060;p103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1061" name="Google Shape;1061;p103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2" name="Google Shape;1062;p103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3" name="Google Shape;1063;p103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4" name="Google Shape;1064;p103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5" name="Google Shape;1065;p103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6" name="Google Shape;1066;p103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7" name="Google Shape;1067;p103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Dakota, Carson, Sai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68" name="Google Shape;106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300" y="1252250"/>
            <a:ext cx="6725375" cy="19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325" y="3510954"/>
            <a:ext cx="6757974" cy="1375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0800" y="2303800"/>
            <a:ext cx="553875" cy="409008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03"/>
          <p:cNvSpPr txBox="1"/>
          <p:nvPr/>
        </p:nvSpPr>
        <p:spPr>
          <a:xfrm>
            <a:off x="552650" y="1446150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1.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72" name="Google Shape;1072;p103"/>
          <p:cNvSpPr txBox="1"/>
          <p:nvPr/>
        </p:nvSpPr>
        <p:spPr>
          <a:xfrm>
            <a:off x="539600" y="191227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2.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73" name="Google Shape;1073;p103"/>
          <p:cNvSpPr txBox="1"/>
          <p:nvPr/>
        </p:nvSpPr>
        <p:spPr>
          <a:xfrm>
            <a:off x="552650" y="2455950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3.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74" name="Google Shape;1074;p103"/>
          <p:cNvSpPr txBox="1"/>
          <p:nvPr/>
        </p:nvSpPr>
        <p:spPr>
          <a:xfrm>
            <a:off x="584400" y="2897100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4.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75" name="Google Shape;1075;p103"/>
          <p:cNvSpPr txBox="1"/>
          <p:nvPr/>
        </p:nvSpPr>
        <p:spPr>
          <a:xfrm>
            <a:off x="584400" y="358467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5.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76" name="Google Shape;1076;p103"/>
          <p:cNvSpPr txBox="1"/>
          <p:nvPr/>
        </p:nvSpPr>
        <p:spPr>
          <a:xfrm>
            <a:off x="584388" y="396477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6.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77" name="Google Shape;1077;p103"/>
          <p:cNvSpPr txBox="1"/>
          <p:nvPr/>
        </p:nvSpPr>
        <p:spPr>
          <a:xfrm>
            <a:off x="641250" y="4474500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7.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04"/>
          <p:cNvSpPr txBox="1"/>
          <p:nvPr>
            <p:ph type="title"/>
          </p:nvPr>
        </p:nvSpPr>
        <p:spPr>
          <a:xfrm>
            <a:off x="584400" y="126300"/>
            <a:ext cx="7975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Test Results</a:t>
            </a:r>
            <a:endParaRPr/>
          </a:p>
        </p:txBody>
      </p:sp>
      <p:sp>
        <p:nvSpPr>
          <p:cNvPr id="1083" name="Google Shape;1083;p104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4" name="Google Shape;1084;p104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1085" name="Google Shape;1085;p104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6" name="Google Shape;1086;p104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7" name="Google Shape;1087;p104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8" name="Google Shape;1088;p104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9" name="Google Shape;1089;p104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90" name="Google Shape;1090;p104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91" name="Google Shape;1091;p104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Dakota, Carson, Sai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92" name="Google Shape;109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712" y="1166399"/>
            <a:ext cx="7234574" cy="20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700" y="3495112"/>
            <a:ext cx="7234576" cy="130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150" y="3672575"/>
            <a:ext cx="553875" cy="4090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04"/>
          <p:cNvSpPr txBox="1"/>
          <p:nvPr/>
        </p:nvSpPr>
        <p:spPr>
          <a:xfrm>
            <a:off x="494750" y="1393100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8.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96" name="Google Shape;1096;p104"/>
          <p:cNvSpPr txBox="1"/>
          <p:nvPr/>
        </p:nvSpPr>
        <p:spPr>
          <a:xfrm>
            <a:off x="494750" y="2162500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9.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97" name="Google Shape;1097;p104"/>
          <p:cNvSpPr txBox="1"/>
          <p:nvPr/>
        </p:nvSpPr>
        <p:spPr>
          <a:xfrm>
            <a:off x="494750" y="2828800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10.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98" name="Google Shape;1098;p104"/>
          <p:cNvSpPr txBox="1"/>
          <p:nvPr/>
        </p:nvSpPr>
        <p:spPr>
          <a:xfrm>
            <a:off x="494750" y="360572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11.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99" name="Google Shape;1099;p104"/>
          <p:cNvSpPr txBox="1"/>
          <p:nvPr/>
        </p:nvSpPr>
        <p:spPr>
          <a:xfrm>
            <a:off x="494750" y="4264500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12.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05"/>
          <p:cNvSpPr txBox="1"/>
          <p:nvPr>
            <p:ph type="title"/>
          </p:nvPr>
        </p:nvSpPr>
        <p:spPr>
          <a:xfrm>
            <a:off x="584400" y="126300"/>
            <a:ext cx="7975200" cy="10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Test Results</a:t>
            </a:r>
            <a:endParaRPr/>
          </a:p>
        </p:txBody>
      </p:sp>
      <p:sp>
        <p:nvSpPr>
          <p:cNvPr id="1105" name="Google Shape;1105;p105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06" name="Google Shape;1106;p105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Test Overview</a:t>
            </a:r>
            <a:endParaRPr u="sng"/>
          </a:p>
        </p:txBody>
      </p:sp>
      <p:sp>
        <p:nvSpPr>
          <p:cNvPr id="1107" name="Google Shape;1107;p105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08" name="Google Shape;1108;p105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09" name="Google Shape;1109;p105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10" name="Google Shape;1110;p105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11" name="Google Shape;1111;p105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12" name="Google Shape;1112;p105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13" name="Google Shape;1113;p105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Dakota, Carson, Sai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114" name="Google Shape;111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50" y="1166399"/>
            <a:ext cx="7681449" cy="14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150" y="3039357"/>
            <a:ext cx="7681451" cy="1519068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05"/>
          <p:cNvSpPr txBox="1"/>
          <p:nvPr/>
        </p:nvSpPr>
        <p:spPr>
          <a:xfrm>
            <a:off x="584400" y="136957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13.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17" name="Google Shape;1117;p105"/>
          <p:cNvSpPr txBox="1"/>
          <p:nvPr/>
        </p:nvSpPr>
        <p:spPr>
          <a:xfrm>
            <a:off x="584400" y="177437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14.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18" name="Google Shape;1118;p105"/>
          <p:cNvSpPr txBox="1"/>
          <p:nvPr/>
        </p:nvSpPr>
        <p:spPr>
          <a:xfrm>
            <a:off x="584400" y="2204463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15.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19" name="Google Shape;1119;p105"/>
          <p:cNvSpPr txBox="1"/>
          <p:nvPr/>
        </p:nvSpPr>
        <p:spPr>
          <a:xfrm>
            <a:off x="584400" y="3368975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16.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20" name="Google Shape;1120;p105"/>
          <p:cNvSpPr txBox="1"/>
          <p:nvPr/>
        </p:nvSpPr>
        <p:spPr>
          <a:xfrm>
            <a:off x="584400" y="3829250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17.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21" name="Google Shape;1121;p105"/>
          <p:cNvSpPr txBox="1"/>
          <p:nvPr/>
        </p:nvSpPr>
        <p:spPr>
          <a:xfrm>
            <a:off x="584400" y="4153550"/>
            <a:ext cx="6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IT 18.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06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106"/>
          <p:cNvSpPr txBox="1"/>
          <p:nvPr>
            <p:ph type="title"/>
          </p:nvPr>
        </p:nvSpPr>
        <p:spPr>
          <a:xfrm>
            <a:off x="1929900" y="1912275"/>
            <a:ext cx="52842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Traceability Matrix</a:t>
            </a:r>
            <a:endParaRPr sz="4400"/>
          </a:p>
        </p:txBody>
      </p:sp>
      <p:sp>
        <p:nvSpPr>
          <p:cNvPr id="1128" name="Google Shape;1128;p106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Traceability Matrix</a:t>
            </a:r>
            <a:endParaRPr u="sng"/>
          </a:p>
        </p:txBody>
      </p:sp>
      <p:sp>
        <p:nvSpPr>
          <p:cNvPr id="1129" name="Google Shape;1129;p106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0" name="Google Shape;1130;p106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1" name="Google Shape;1131;p106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2" name="Google Shape;1132;p106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3" name="Google Shape;1133;p106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4" name="Google Shape;1134;p106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5" name="Google Shape;1135;p106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07"/>
          <p:cNvSpPr txBox="1"/>
          <p:nvPr>
            <p:ph type="title"/>
          </p:nvPr>
        </p:nvSpPr>
        <p:spPr>
          <a:xfrm>
            <a:off x="2545325" y="193875"/>
            <a:ext cx="4748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Traceability Matrix</a:t>
            </a:r>
            <a:endParaRPr sz="3600"/>
          </a:p>
        </p:txBody>
      </p:sp>
      <p:sp>
        <p:nvSpPr>
          <p:cNvPr id="1141" name="Google Shape;1141;p107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Traceability Matrix</a:t>
            </a:r>
            <a:endParaRPr u="sng"/>
          </a:p>
        </p:txBody>
      </p:sp>
      <p:sp>
        <p:nvSpPr>
          <p:cNvPr id="1142" name="Google Shape;1142;p107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43" name="Google Shape;1143;p107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44" name="Google Shape;1144;p107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45" name="Google Shape;1145;p107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46" name="Google Shape;1146;p107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47" name="Google Shape;1147;p107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48" name="Google Shape;1148;p107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1149" name="Google Shape;1149;p107"/>
          <p:cNvGraphicFramePr/>
          <p:nvPr/>
        </p:nvGraphicFramePr>
        <p:xfrm>
          <a:off x="698600" y="118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{165D4CA6-644F-40AF-878F-259D16C9794B}</a:tableStyleId>
              </a:tblPr>
              <a:tblGrid>
                <a:gridCol w="2036475"/>
                <a:gridCol w="2036475"/>
                <a:gridCol w="2036475"/>
                <a:gridCol w="2036475"/>
              </a:tblGrid>
              <a:tr h="383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Performance Requirements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50" name="Google Shape;1150;p107"/>
          <p:cNvGraphicFramePr/>
          <p:nvPr/>
        </p:nvGraphicFramePr>
        <p:xfrm>
          <a:off x="2735100" y="118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{165D4CA6-644F-40AF-878F-259D16C9794B}</a:tableStyleId>
              </a:tblPr>
              <a:tblGrid>
                <a:gridCol w="2036475"/>
                <a:gridCol w="2036475"/>
                <a:gridCol w="2036475"/>
              </a:tblGrid>
              <a:tr h="95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System Architecture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software shall support 10 users while maintaining a maximum response time of 2 seconds.	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14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User Interface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software shall exhibit response times of between 0 and 2 seconds after user input.			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7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Server Infrastructure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Unplanned extended downtime shall not exceed 1 minute each week.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5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Authentication Module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software shall support a minimum of two users altering credentials at the same time.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51" name="Google Shape;1151;p107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Chhavi, Andrew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aphicFrame>
        <p:nvGraphicFramePr>
          <p:cNvPr id="1152" name="Google Shape;1152;p107"/>
          <p:cNvGraphicFramePr/>
          <p:nvPr/>
        </p:nvGraphicFramePr>
        <p:xfrm>
          <a:off x="2735100" y="78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{165D4CA6-644F-40AF-878F-259D16C9794B}</a:tableStyleId>
              </a:tblPr>
              <a:tblGrid>
                <a:gridCol w="2036475"/>
                <a:gridCol w="2036475"/>
                <a:gridCol w="20364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Design Component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Requirement Description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Case #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1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1" name="Google Shape;691;p81"/>
          <p:cNvSpPr txBox="1"/>
          <p:nvPr>
            <p:ph type="title"/>
          </p:nvPr>
        </p:nvSpPr>
        <p:spPr>
          <a:xfrm>
            <a:off x="1929900" y="1912275"/>
            <a:ext cx="55842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Team </a:t>
            </a:r>
            <a:r>
              <a:rPr lang="en" sz="4400"/>
              <a:t>Organization</a:t>
            </a:r>
            <a:endParaRPr sz="4400"/>
          </a:p>
        </p:txBody>
      </p:sp>
      <p:sp>
        <p:nvSpPr>
          <p:cNvPr id="692" name="Google Shape;692;p81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3" name="Google Shape;693;p81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4" name="Google Shape;694;p81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5" name="Google Shape;695;p81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6" name="Google Shape;696;p81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Team Organization</a:t>
            </a:r>
            <a:endParaRPr u="sng"/>
          </a:p>
        </p:txBody>
      </p:sp>
      <p:sp>
        <p:nvSpPr>
          <p:cNvPr id="697" name="Google Shape;697;p81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8" name="Google Shape;698;p81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9" name="Google Shape;699;p81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08"/>
          <p:cNvSpPr txBox="1"/>
          <p:nvPr>
            <p:ph idx="1" type="subTitle"/>
          </p:nvPr>
        </p:nvSpPr>
        <p:spPr>
          <a:xfrm rot="-5400000">
            <a:off x="-243075" y="4033350"/>
            <a:ext cx="870900" cy="2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58" name="Google Shape;1158;p108"/>
          <p:cNvSpPr txBox="1"/>
          <p:nvPr>
            <p:ph idx="2" type="subTitle"/>
          </p:nvPr>
        </p:nvSpPr>
        <p:spPr>
          <a:xfrm rot="-5400000">
            <a:off x="-232725" y="3243050"/>
            <a:ext cx="850200" cy="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Traceability Matrix</a:t>
            </a:r>
            <a:endParaRPr u="sng"/>
          </a:p>
        </p:txBody>
      </p:sp>
      <p:sp>
        <p:nvSpPr>
          <p:cNvPr id="1159" name="Google Shape;1159;p108"/>
          <p:cNvSpPr txBox="1"/>
          <p:nvPr>
            <p:ph idx="3" type="subTitle"/>
          </p:nvPr>
        </p:nvSpPr>
        <p:spPr>
          <a:xfrm rot="-5400000">
            <a:off x="-110475" y="2606775"/>
            <a:ext cx="605700" cy="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0" name="Google Shape;1160;p108"/>
          <p:cNvSpPr txBox="1"/>
          <p:nvPr>
            <p:ph idx="4" type="subTitle"/>
          </p:nvPr>
        </p:nvSpPr>
        <p:spPr>
          <a:xfrm rot="-5400000">
            <a:off x="-126975" y="2003725"/>
            <a:ext cx="638700" cy="2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1" name="Google Shape;1161;p108"/>
          <p:cNvSpPr txBox="1"/>
          <p:nvPr>
            <p:ph idx="5" type="subTitle"/>
          </p:nvPr>
        </p:nvSpPr>
        <p:spPr>
          <a:xfrm rot="-5400000">
            <a:off x="-223575" y="1317150"/>
            <a:ext cx="831900" cy="3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2" name="Google Shape;1162;p108"/>
          <p:cNvSpPr txBox="1"/>
          <p:nvPr>
            <p:ph idx="6" type="subTitle"/>
          </p:nvPr>
        </p:nvSpPr>
        <p:spPr>
          <a:xfrm rot="-5401240">
            <a:off x="-223575" y="581400"/>
            <a:ext cx="831900" cy="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3" name="Google Shape;1163;p108"/>
          <p:cNvSpPr txBox="1"/>
          <p:nvPr>
            <p:ph idx="7" type="subTitle"/>
          </p:nvPr>
        </p:nvSpPr>
        <p:spPr>
          <a:xfrm rot="-5400000">
            <a:off x="-3975" y="157050"/>
            <a:ext cx="447300" cy="1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64" name="Google Shape;1164;p108"/>
          <p:cNvSpPr txBox="1"/>
          <p:nvPr/>
        </p:nvSpPr>
        <p:spPr>
          <a:xfrm rot="-5398503">
            <a:off x="-52425" y="4696275"/>
            <a:ext cx="688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Space Mono"/>
                <a:ea typeface="Space Mono"/>
                <a:cs typeface="Space Mono"/>
                <a:sym typeface="Space Mono"/>
              </a:rPr>
              <a:t>Reflection</a:t>
            </a:r>
            <a:endParaRPr sz="700">
              <a:solidFill>
                <a:schemeClr val="lt2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165" name="Google Shape;1165;p108"/>
          <p:cNvSpPr txBox="1"/>
          <p:nvPr/>
        </p:nvSpPr>
        <p:spPr>
          <a:xfrm>
            <a:off x="418575" y="0"/>
            <a:ext cx="14835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Traceability 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Matrix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166" name="Google Shape;1166;p108"/>
          <p:cNvGraphicFramePr/>
          <p:nvPr/>
        </p:nvGraphicFramePr>
        <p:xfrm>
          <a:off x="541000" y="65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{165D4CA6-644F-40AF-878F-259D16C9794B}</a:tableStyleId>
              </a:tblPr>
              <a:tblGrid>
                <a:gridCol w="1361075"/>
                <a:gridCol w="1613375"/>
                <a:gridCol w="3781225"/>
                <a:gridCol w="1801525"/>
              </a:tblGrid>
              <a:tr h="445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Security Requirements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67" name="Google Shape;1167;p108"/>
          <p:cNvGraphicFramePr/>
          <p:nvPr/>
        </p:nvGraphicFramePr>
        <p:xfrm>
          <a:off x="1902075" y="65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{165D4CA6-644F-40AF-878F-259D16C9794B}</a:tableStyleId>
              </a:tblPr>
              <a:tblGrid>
                <a:gridCol w="1613375"/>
                <a:gridCol w="3781225"/>
                <a:gridCol w="1801525"/>
              </a:tblGrid>
              <a:tr h="46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Encryption Module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Admin passwords shall not be obtainable by any user but that specific admin.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n/a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Access Control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Data log access shall only be available to Admin users.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n/a (but, true)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6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Encryption Module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All data transfers containing user data shall be encrypted.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n/a </a:t>
                      </a:r>
                      <a:r>
                        <a:rPr lang="en" sz="1300"/>
                        <a:t>(but, true)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Session Manager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Sessions shall expire after an inactivity of 30 minutes.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n/a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60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Compliance Module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The software shall enforce password authentication requirements following the NIST Digital Identity Guidelines (SP 800-63B).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M13, M14, M15, M16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6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Authentication Module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Accounts shall lock after three repeated failed login attempts.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n/a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6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Database</a:t>
                      </a:r>
                      <a:r>
                        <a:rPr lang="en" sz="1100"/>
                        <a:t> Security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For any database login, a minimum of AES encryption shall be used before authentication.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M13, M14, M15, M16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60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Backup System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The software shall prevent data loss of user credentials by completing daily backups of all files to a secondary location.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n/a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60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Database Access Control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All interactions with the database shall access the database with the least privilege possible for the least amount of time.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M9, M10, M11, M12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68" name="Google Shape;1168;p108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Chhavi, Andrew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aphicFrame>
        <p:nvGraphicFramePr>
          <p:cNvPr id="1169" name="Google Shape;1169;p108"/>
          <p:cNvGraphicFramePr/>
          <p:nvPr/>
        </p:nvGraphicFramePr>
        <p:xfrm>
          <a:off x="1902075" y="255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{165D4CA6-644F-40AF-878F-259D16C9794B}</a:tableStyleId>
              </a:tblPr>
              <a:tblGrid>
                <a:gridCol w="1613375"/>
                <a:gridCol w="3781225"/>
                <a:gridCol w="1801550"/>
              </a:tblGrid>
              <a:tr h="39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Design Component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Requirement Description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Case #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09"/>
          <p:cNvSpPr txBox="1"/>
          <p:nvPr>
            <p:ph idx="1" type="subTitle"/>
          </p:nvPr>
        </p:nvSpPr>
        <p:spPr>
          <a:xfrm rot="-5400000">
            <a:off x="-205900" y="3990250"/>
            <a:ext cx="8499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75" name="Google Shape;1175;p109"/>
          <p:cNvSpPr txBox="1"/>
          <p:nvPr>
            <p:ph idx="2" type="subTitle"/>
          </p:nvPr>
        </p:nvSpPr>
        <p:spPr>
          <a:xfrm rot="-5400000">
            <a:off x="-184550" y="3268475"/>
            <a:ext cx="7983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Traceability Matrix</a:t>
            </a:r>
            <a:endParaRPr u="sng"/>
          </a:p>
        </p:txBody>
      </p:sp>
      <p:sp>
        <p:nvSpPr>
          <p:cNvPr id="1176" name="Google Shape;1176;p109"/>
          <p:cNvSpPr txBox="1"/>
          <p:nvPr>
            <p:ph idx="3" type="subTitle"/>
          </p:nvPr>
        </p:nvSpPr>
        <p:spPr>
          <a:xfrm rot="-5400000">
            <a:off x="-102795" y="2579900"/>
            <a:ext cx="624900" cy="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77" name="Google Shape;1177;p109"/>
          <p:cNvSpPr txBox="1"/>
          <p:nvPr>
            <p:ph idx="4" type="subTitle"/>
          </p:nvPr>
        </p:nvSpPr>
        <p:spPr>
          <a:xfrm rot="-5400000">
            <a:off x="-107244" y="1968750"/>
            <a:ext cx="6249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78" name="Google Shape;1178;p109"/>
          <p:cNvSpPr txBox="1"/>
          <p:nvPr>
            <p:ph idx="5" type="subTitle"/>
          </p:nvPr>
        </p:nvSpPr>
        <p:spPr>
          <a:xfrm rot="-5400000">
            <a:off x="-212200" y="1398175"/>
            <a:ext cx="8625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</a:t>
            </a:r>
            <a:r>
              <a:rPr lang="en">
                <a:solidFill>
                  <a:schemeClr val="dk2"/>
                </a:solidFill>
              </a:rPr>
              <a:t>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79" name="Google Shape;1179;p109"/>
          <p:cNvSpPr txBox="1"/>
          <p:nvPr>
            <p:ph idx="6" type="subTitle"/>
          </p:nvPr>
        </p:nvSpPr>
        <p:spPr>
          <a:xfrm rot="-5400000">
            <a:off x="-166875" y="667825"/>
            <a:ext cx="807900" cy="4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0" name="Google Shape;1180;p109"/>
          <p:cNvSpPr txBox="1"/>
          <p:nvPr>
            <p:ph idx="7" type="subTitle"/>
          </p:nvPr>
        </p:nvSpPr>
        <p:spPr>
          <a:xfrm rot="-5400000">
            <a:off x="3450" y="164575"/>
            <a:ext cx="495000" cy="2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81" name="Google Shape;1181;p109"/>
          <p:cNvSpPr txBox="1"/>
          <p:nvPr/>
        </p:nvSpPr>
        <p:spPr>
          <a:xfrm>
            <a:off x="840763" y="3878432"/>
            <a:ext cx="2841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82" name="Google Shape;1182;p109"/>
          <p:cNvSpPr txBox="1"/>
          <p:nvPr>
            <p:ph type="title"/>
          </p:nvPr>
        </p:nvSpPr>
        <p:spPr>
          <a:xfrm>
            <a:off x="1464975" y="81700"/>
            <a:ext cx="55056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Traceability Matrix</a:t>
            </a:r>
            <a:endParaRPr/>
          </a:p>
        </p:txBody>
      </p:sp>
      <p:sp>
        <p:nvSpPr>
          <p:cNvPr id="1183" name="Google Shape;1183;p109"/>
          <p:cNvSpPr txBox="1"/>
          <p:nvPr/>
        </p:nvSpPr>
        <p:spPr>
          <a:xfrm rot="-5400000">
            <a:off x="-74100" y="4676850"/>
            <a:ext cx="6501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rPr>
              <a:t>Reflection</a:t>
            </a:r>
            <a:endParaRPr sz="600">
              <a:solidFill>
                <a:schemeClr val="dk2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aphicFrame>
        <p:nvGraphicFramePr>
          <p:cNvPr id="1184" name="Google Shape;1184;p109"/>
          <p:cNvGraphicFramePr/>
          <p:nvPr/>
        </p:nvGraphicFramePr>
        <p:xfrm>
          <a:off x="656600" y="92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{165D4CA6-644F-40AF-878F-259D16C9794B}</a:tableStyleId>
              </a:tblPr>
              <a:tblGrid>
                <a:gridCol w="2066375"/>
                <a:gridCol w="2066375"/>
                <a:gridCol w="2066375"/>
                <a:gridCol w="2066375"/>
              </a:tblGrid>
              <a:tr h="3984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Quality Attributes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85" name="Google Shape;1185;p109"/>
          <p:cNvGraphicFramePr/>
          <p:nvPr/>
        </p:nvGraphicFramePr>
        <p:xfrm>
          <a:off x="2722950" y="92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{165D4CA6-644F-40AF-878F-259D16C9794B}</a:tableStyleId>
              </a:tblPr>
              <a:tblGrid>
                <a:gridCol w="2066375"/>
                <a:gridCol w="2066375"/>
                <a:gridCol w="2066375"/>
              </a:tblGrid>
              <a:tr h="115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Modular Design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software shall be divided into a minimum of 2 components that can be modified individually.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IT 1-18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95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Modular Design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Components shall allow the ability to update without affecting other parts of the system.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 1-16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V 1-21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91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Documentation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Software shall be accompanied by documentation.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n/a (but, true)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95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Security Framework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The software shall protect against unauthorized access and data breaches.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n/a (not, true…)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86" name="Google Shape;1186;p109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Chhavi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aphicFrame>
        <p:nvGraphicFramePr>
          <p:cNvPr id="1187" name="Google Shape;1187;p109"/>
          <p:cNvGraphicFramePr/>
          <p:nvPr/>
        </p:nvGraphicFramePr>
        <p:xfrm>
          <a:off x="2722975" y="50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{165D4CA6-644F-40AF-878F-259D16C9794B}</a:tableStyleId>
              </a:tblPr>
              <a:tblGrid>
                <a:gridCol w="2066350"/>
                <a:gridCol w="2066400"/>
                <a:gridCol w="2066350"/>
              </a:tblGrid>
              <a:tr h="42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Design Component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Requirements Description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Case #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10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3" name="Google Shape;1193;p110"/>
          <p:cNvSpPr txBox="1"/>
          <p:nvPr>
            <p:ph type="title"/>
          </p:nvPr>
        </p:nvSpPr>
        <p:spPr>
          <a:xfrm>
            <a:off x="494750" y="0"/>
            <a:ext cx="58785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Software Demonstration</a:t>
            </a:r>
            <a:endParaRPr sz="3600"/>
          </a:p>
        </p:txBody>
      </p:sp>
      <p:sp>
        <p:nvSpPr>
          <p:cNvPr id="1194" name="Google Shape;1194;p110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95" name="Google Shape;1195;p110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96" name="Google Shape;1196;p110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97" name="Google Shape;1197;p110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98" name="Google Shape;1198;p110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99" name="Google Shape;1199;p110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00" name="Google Shape;1200;p110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01" name="Google Shape;1201;p110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Demonstration</a:t>
            </a:r>
            <a:endParaRPr u="sng"/>
          </a:p>
        </p:txBody>
      </p:sp>
      <p:sp>
        <p:nvSpPr>
          <p:cNvPr id="1202" name="Google Shape;1202;p110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Montana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203" name="Google Shape;1203;p110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51" y="557913"/>
            <a:ext cx="8595526" cy="44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11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9" name="Google Shape;1209;p111"/>
          <p:cNvSpPr txBox="1"/>
          <p:nvPr>
            <p:ph type="title"/>
          </p:nvPr>
        </p:nvSpPr>
        <p:spPr>
          <a:xfrm>
            <a:off x="2975700" y="258750"/>
            <a:ext cx="31926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Reflection</a:t>
            </a:r>
            <a:endParaRPr sz="3600"/>
          </a:p>
        </p:txBody>
      </p:sp>
      <p:sp>
        <p:nvSpPr>
          <p:cNvPr id="1210" name="Google Shape;1210;p111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1" name="Google Shape;1211;p111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2" name="Google Shape;1212;p111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3" name="Google Shape;1213;p111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4" name="Google Shape;1214;p111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5" name="Google Shape;1215;p111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Reflection</a:t>
            </a:r>
            <a:endParaRPr u="sng"/>
          </a:p>
        </p:txBody>
      </p:sp>
      <p:sp>
        <p:nvSpPr>
          <p:cNvPr id="1216" name="Google Shape;1216;p111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7" name="Google Shape;1217;p111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18" name="Google Shape;1218;p111"/>
          <p:cNvSpPr txBox="1"/>
          <p:nvPr/>
        </p:nvSpPr>
        <p:spPr>
          <a:xfrm>
            <a:off x="679825" y="1082375"/>
            <a:ext cx="80814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Light"/>
              <a:buAutoNum type="arabicPeriod"/>
            </a:pPr>
            <a:r>
              <a:rPr lang="en" sz="2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unit t</a:t>
            </a:r>
            <a:r>
              <a:rPr lang="en" sz="2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esting allowed us to fix and isolate problems.</a:t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Light"/>
              <a:buAutoNum type="arabicPeriod"/>
            </a:pPr>
            <a:r>
              <a:rPr lang="en" sz="2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SDD and SRS are important to spend less time on deciding how the app should behave (we forgot some design screens)</a:t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Light"/>
              <a:buAutoNum type="arabicPeriod"/>
            </a:pPr>
            <a:r>
              <a:rPr lang="en" sz="2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Would</a:t>
            </a:r>
            <a:r>
              <a:rPr lang="en" sz="2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have benefitted from being trained on whitty, sql interfacing. </a:t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19" name="Google Shape;1219;p111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everyone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2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5" name="Google Shape;705;p82"/>
          <p:cNvSpPr txBox="1"/>
          <p:nvPr>
            <p:ph type="title"/>
          </p:nvPr>
        </p:nvSpPr>
        <p:spPr>
          <a:xfrm>
            <a:off x="658250" y="178950"/>
            <a:ext cx="31926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Team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Organization</a:t>
            </a:r>
            <a:endParaRPr sz="3600"/>
          </a:p>
        </p:txBody>
      </p:sp>
      <p:sp>
        <p:nvSpPr>
          <p:cNvPr id="706" name="Google Shape;706;p82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</a:t>
            </a:r>
            <a:r>
              <a:rPr lang="en">
                <a:solidFill>
                  <a:schemeClr val="dk2"/>
                </a:solidFill>
              </a:rPr>
              <a:t>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07" name="Google Shape;707;p82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08" name="Google Shape;708;p82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09" name="Google Shape;709;p82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</a:t>
            </a:r>
            <a:r>
              <a:rPr lang="en">
                <a:solidFill>
                  <a:schemeClr val="dk2"/>
                </a:solidFill>
              </a:rPr>
              <a:t>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0" name="Google Shape;710;p82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Team Organization</a:t>
            </a:r>
            <a:endParaRPr u="sng"/>
          </a:p>
        </p:txBody>
      </p:sp>
      <p:sp>
        <p:nvSpPr>
          <p:cNvPr id="711" name="Google Shape;711;p82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2" name="Google Shape;712;p82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3" name="Google Shape;713;p82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4" name="Google Shape;714;p82"/>
          <p:cNvSpPr txBox="1"/>
          <p:nvPr/>
        </p:nvSpPr>
        <p:spPr>
          <a:xfrm>
            <a:off x="494750" y="1252250"/>
            <a:ext cx="37212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Followed the </a:t>
            </a:r>
            <a:r>
              <a:rPr b="1" lang="en">
                <a:solidFill>
                  <a:schemeClr val="dk1"/>
                </a:solidFill>
              </a:rPr>
              <a:t>Agile methodology</a:t>
            </a:r>
            <a:r>
              <a:rPr lang="en">
                <a:solidFill>
                  <a:schemeClr val="dk1"/>
                </a:solidFill>
              </a:rPr>
              <a:t> to enable iterative development.</a:t>
            </a:r>
            <a:r>
              <a:rPr lang="en">
                <a:solidFill>
                  <a:schemeClr val="dk1"/>
                </a:solidFill>
              </a:rPr>
              <a:t> We utilized sprints to meet at least once a week to keep us on track.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Tools Used: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Wt Framework:</a:t>
            </a:r>
            <a:r>
              <a:rPr lang="en"/>
              <a:t> Web application development.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SQLite:</a:t>
            </a:r>
            <a:r>
              <a:rPr lang="en"/>
              <a:t> Secure data storage.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OpenBSD:</a:t>
            </a:r>
            <a:r>
              <a:rPr lang="en"/>
              <a:t> Hosting for high security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Training: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Basics of the Wt framework.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Writing secure SQL queries.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Web application security practices.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Version Control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15" name="Google Shape;715;p82"/>
          <p:cNvSpPr txBox="1"/>
          <p:nvPr/>
        </p:nvSpPr>
        <p:spPr>
          <a:xfrm>
            <a:off x="4306525" y="2625450"/>
            <a:ext cx="4602000" cy="1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Sub-Teams</a:t>
            </a:r>
            <a:endParaRPr b="1" sz="18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 u="sng">
                <a:solidFill>
                  <a:schemeClr val="dk1"/>
                </a:solidFill>
              </a:rPr>
              <a:t>Model Team</a:t>
            </a:r>
            <a:r>
              <a:rPr lang="en">
                <a:solidFill>
                  <a:schemeClr val="dk1"/>
                </a:solidFill>
              </a:rPr>
              <a:t> - Jagger, Carson, Cameron, Chavi, Andrew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 u="sng">
                <a:solidFill>
                  <a:schemeClr val="dk1"/>
                </a:solidFill>
              </a:rPr>
              <a:t>View Team</a:t>
            </a:r>
            <a:r>
              <a:rPr lang="en">
                <a:solidFill>
                  <a:schemeClr val="dk1"/>
                </a:solidFill>
              </a:rPr>
              <a:t> - Jagger, Montana, Miguel, Sai, Cameron, Carson, Chavi, Tristen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 u="sng">
                <a:solidFill>
                  <a:schemeClr val="dk1"/>
                </a:solidFill>
              </a:rPr>
              <a:t>Database Team</a:t>
            </a:r>
            <a:r>
              <a:rPr lang="en">
                <a:solidFill>
                  <a:schemeClr val="dk1"/>
                </a:solidFill>
              </a:rPr>
              <a:t> - Andrew, Dakota, Tristen, Cameron, Sai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 u="sng">
                <a:solidFill>
                  <a:schemeClr val="dk1"/>
                </a:solidFill>
              </a:rPr>
              <a:t>Test Team</a:t>
            </a:r>
            <a:r>
              <a:rPr lang="en">
                <a:solidFill>
                  <a:schemeClr val="dk1"/>
                </a:solidFill>
              </a:rPr>
              <a:t> - Dakota, Miguel, Tristen, Montana, Carson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arenR"/>
            </a:pPr>
            <a:r>
              <a:rPr lang="en" u="sng">
                <a:solidFill>
                  <a:schemeClr val="dk1"/>
                </a:solidFill>
              </a:rPr>
              <a:t>Merge Team</a:t>
            </a:r>
            <a:r>
              <a:rPr lang="en">
                <a:solidFill>
                  <a:schemeClr val="dk1"/>
                </a:solidFill>
              </a:rPr>
              <a:t> - Andrew, Cameron, Jagger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6" name="Google Shape;716;p82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Carson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3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2" name="Google Shape;722;p83"/>
          <p:cNvSpPr txBox="1"/>
          <p:nvPr>
            <p:ph type="title"/>
          </p:nvPr>
        </p:nvSpPr>
        <p:spPr>
          <a:xfrm>
            <a:off x="1939725" y="1912275"/>
            <a:ext cx="55842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Software </a:t>
            </a:r>
            <a:r>
              <a:rPr lang="en" sz="4400"/>
              <a:t>Requirements</a:t>
            </a:r>
            <a:endParaRPr sz="4400"/>
          </a:p>
        </p:txBody>
      </p:sp>
      <p:sp>
        <p:nvSpPr>
          <p:cNvPr id="723" name="Google Shape;723;p83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4" name="Google Shape;724;p83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5" name="Google Shape;725;p83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6" name="Google Shape;726;p83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Requirements</a:t>
            </a:r>
            <a:endParaRPr u="sng"/>
          </a:p>
        </p:txBody>
      </p:sp>
      <p:sp>
        <p:nvSpPr>
          <p:cNvPr id="727" name="Google Shape;727;p83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8" name="Google Shape;728;p83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9" name="Google Shape;729;p83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0" name="Google Shape;730;p83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4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6" name="Google Shape;736;p84"/>
          <p:cNvSpPr txBox="1"/>
          <p:nvPr>
            <p:ph type="title"/>
          </p:nvPr>
        </p:nvSpPr>
        <p:spPr>
          <a:xfrm>
            <a:off x="673875" y="343000"/>
            <a:ext cx="28767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Purpose</a:t>
            </a:r>
            <a:endParaRPr sz="3000"/>
          </a:p>
        </p:txBody>
      </p:sp>
      <p:sp>
        <p:nvSpPr>
          <p:cNvPr id="737" name="Google Shape;737;p84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8" name="Google Shape;738;p84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9" name="Google Shape;739;p84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0" name="Google Shape;740;p84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Requirements</a:t>
            </a:r>
            <a:endParaRPr u="sng"/>
          </a:p>
        </p:txBody>
      </p:sp>
      <p:sp>
        <p:nvSpPr>
          <p:cNvPr id="741" name="Google Shape;741;p84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2" name="Google Shape;742;p84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3" name="Google Shape;743;p84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4" name="Google Shape;744;p84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5" name="Google Shape;745;p84"/>
          <p:cNvSpPr txBox="1"/>
          <p:nvPr/>
        </p:nvSpPr>
        <p:spPr>
          <a:xfrm>
            <a:off x="673875" y="987400"/>
            <a:ext cx="8343900" cy="3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Shared Password Manager System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 helps users simplify password management by securely storing and organizing their credentials in one convenient place, allowing easy access whenever needed.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Key Objectives: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Admin Control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: Admin users manage user accounts and roles.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Role-Based Features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: Users have distinct permissions based on their roles, ensuring secure and efficient access.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>
                <a:latin typeface="Poppins"/>
                <a:ea typeface="Poppins"/>
                <a:cs typeface="Poppins"/>
                <a:sym typeface="Poppins"/>
              </a:rPr>
              <a:t>Focus on Security</a:t>
            </a: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: Implements encryption and secure access protocols to protect sensitive data.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descr="File:Username and password 20170626.jpg - Wikimedia Commons" id="746" name="Google Shape;746;p84"/>
          <p:cNvPicPr preferRelativeResize="0"/>
          <p:nvPr/>
        </p:nvPicPr>
        <p:blipFill rotWithShape="1">
          <a:blip r:embed="rId3">
            <a:alphaModFix/>
          </a:blip>
          <a:srcRect b="27283" l="0" r="14398" t="0"/>
          <a:stretch/>
        </p:blipFill>
        <p:spPr>
          <a:xfrm>
            <a:off x="5712824" y="3611975"/>
            <a:ext cx="2688225" cy="13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84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Miguel, Sai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5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3" name="Google Shape;753;p85"/>
          <p:cNvSpPr txBox="1"/>
          <p:nvPr>
            <p:ph type="title"/>
          </p:nvPr>
        </p:nvSpPr>
        <p:spPr>
          <a:xfrm>
            <a:off x="709375" y="322775"/>
            <a:ext cx="3394500" cy="1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Software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Requirements</a:t>
            </a:r>
            <a:endParaRPr sz="3600"/>
          </a:p>
        </p:txBody>
      </p:sp>
      <p:sp>
        <p:nvSpPr>
          <p:cNvPr id="754" name="Google Shape;754;p85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5" name="Google Shape;755;p85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6" name="Google Shape;756;p85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7" name="Google Shape;757;p85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Requirements</a:t>
            </a:r>
            <a:endParaRPr u="sng"/>
          </a:p>
        </p:txBody>
      </p:sp>
      <p:sp>
        <p:nvSpPr>
          <p:cNvPr id="758" name="Google Shape;758;p85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9" name="Google Shape;759;p85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0" name="Google Shape;760;p85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1" name="Google Shape;761;p85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62" name="Google Shape;762;p85"/>
          <p:cNvSpPr txBox="1"/>
          <p:nvPr/>
        </p:nvSpPr>
        <p:spPr>
          <a:xfrm>
            <a:off x="904025" y="1515900"/>
            <a:ext cx="3394500" cy="3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Store user credentials securely with role-based access.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Functional requirements: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Privilege Separation</a:t>
            </a:r>
            <a:endParaRPr sz="2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Char char="●"/>
            </a:pPr>
            <a:r>
              <a:rPr lang="en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Admin can manage users.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Regular users can view, add, and edit credentials.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View-only users can only view credentials.</a:t>
            </a:r>
            <a:endParaRPr sz="15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63" name="Google Shape;763;p85"/>
          <p:cNvSpPr txBox="1"/>
          <p:nvPr/>
        </p:nvSpPr>
        <p:spPr>
          <a:xfrm>
            <a:off x="4384050" y="425550"/>
            <a:ext cx="4759800" cy="4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Non-Functional Requirements:</a:t>
            </a:r>
            <a:endParaRPr sz="17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Security Measures</a:t>
            </a:r>
            <a:endParaRPr sz="2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7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Daily backups and minimal database access privileges for data protection.</a:t>
            </a:r>
            <a:endParaRPr sz="17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7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Implemented AES encryption for all data transfers and password storage.</a:t>
            </a:r>
            <a:endParaRPr sz="17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3. Performance </a:t>
            </a:r>
            <a:endParaRPr b="1"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7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System uptime goal of 99.99%.</a:t>
            </a:r>
            <a:endParaRPr sz="17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7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Maximum 2-second response time.</a:t>
            </a:r>
            <a:endParaRPr sz="17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7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Manages multiple user actions simultaneously</a:t>
            </a:r>
            <a:endParaRPr sz="17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64" name="Google Shape;764;p85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Sai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6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0" name="Google Shape;770;p86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71" name="Google Shape;771;p86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72" name="Google Shape;772;p86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73" name="Google Shape;773;p86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Requirements</a:t>
            </a:r>
            <a:endParaRPr u="sng"/>
          </a:p>
        </p:txBody>
      </p:sp>
      <p:sp>
        <p:nvSpPr>
          <p:cNvPr id="774" name="Google Shape;774;p86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75" name="Google Shape;775;p86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76" name="Google Shape;776;p86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77" name="Google Shape;777;p86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78" name="Google Shape;77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438" y="2740326"/>
            <a:ext cx="4266974" cy="20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0037" y="412375"/>
            <a:ext cx="4157776" cy="2096451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86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Dakota, carson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7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6" name="Google Shape;786;p87"/>
          <p:cNvSpPr txBox="1"/>
          <p:nvPr>
            <p:ph idx="2" type="subTitle"/>
          </p:nvPr>
        </p:nvSpPr>
        <p:spPr>
          <a:xfrm rot="-5400000">
            <a:off x="-179700" y="3308000"/>
            <a:ext cx="821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Traceability Matrix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7" name="Google Shape;787;p87"/>
          <p:cNvSpPr txBox="1"/>
          <p:nvPr>
            <p:ph idx="3" type="subTitle"/>
          </p:nvPr>
        </p:nvSpPr>
        <p:spPr>
          <a:xfrm rot="-5400000">
            <a:off x="-143700" y="2688588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 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8" name="Google Shape;788;p87"/>
          <p:cNvSpPr txBox="1"/>
          <p:nvPr>
            <p:ph idx="4" type="subTitle"/>
          </p:nvPr>
        </p:nvSpPr>
        <p:spPr>
          <a:xfrm rot="-5400000">
            <a:off x="-143700" y="2144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Design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9" name="Google Shape;789;p87"/>
          <p:cNvSpPr txBox="1"/>
          <p:nvPr>
            <p:ph idx="5" type="subTitle"/>
          </p:nvPr>
        </p:nvSpPr>
        <p:spPr>
          <a:xfrm rot="-5400000">
            <a:off x="-204600" y="1522388"/>
            <a:ext cx="824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Software Requirements</a:t>
            </a:r>
            <a:endParaRPr u="sng"/>
          </a:p>
        </p:txBody>
      </p:sp>
      <p:sp>
        <p:nvSpPr>
          <p:cNvPr id="790" name="Google Shape;790;p87"/>
          <p:cNvSpPr txBox="1"/>
          <p:nvPr>
            <p:ph idx="6" type="subTitle"/>
          </p:nvPr>
        </p:nvSpPr>
        <p:spPr>
          <a:xfrm rot="-5400000">
            <a:off x="-306550" y="710400"/>
            <a:ext cx="1187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Team Organization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91" name="Google Shape;791;p87"/>
          <p:cNvSpPr txBox="1"/>
          <p:nvPr>
            <p:ph idx="1" type="subTitle"/>
          </p:nvPr>
        </p:nvSpPr>
        <p:spPr>
          <a:xfrm rot="-5400000">
            <a:off x="-22000" y="467292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Reflection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92" name="Google Shape;792;p87"/>
          <p:cNvSpPr txBox="1"/>
          <p:nvPr>
            <p:ph idx="7" type="subTitle"/>
          </p:nvPr>
        </p:nvSpPr>
        <p:spPr>
          <a:xfrm rot="-5400000">
            <a:off x="-87550" y="74775"/>
            <a:ext cx="749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93" name="Google Shape;793;p87"/>
          <p:cNvSpPr txBox="1"/>
          <p:nvPr>
            <p:ph idx="2" type="subTitle"/>
          </p:nvPr>
        </p:nvSpPr>
        <p:spPr>
          <a:xfrm rot="-5400000">
            <a:off x="-206775" y="4005725"/>
            <a:ext cx="950400" cy="2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Software Demonstration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94" name="Google Shape;79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689" y="916275"/>
            <a:ext cx="5434623" cy="331092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87"/>
          <p:cNvSpPr txBox="1"/>
          <p:nvPr/>
        </p:nvSpPr>
        <p:spPr>
          <a:xfrm>
            <a:off x="7156850" y="15725"/>
            <a:ext cx="1987200" cy="20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Dakota, carson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liverables For Existing Client #2">
  <a:themeElements>
    <a:clrScheme name="Simple Light">
      <a:dk1>
        <a:srgbClr val="301900"/>
      </a:dk1>
      <a:lt1>
        <a:srgbClr val="E3DFD7"/>
      </a:lt1>
      <a:dk2>
        <a:srgbClr val="636363"/>
      </a:dk2>
      <a:lt2>
        <a:srgbClr val="6A6253"/>
      </a:lt2>
      <a:accent1>
        <a:srgbClr val="CC0000"/>
      </a:accent1>
      <a:accent2>
        <a:srgbClr val="1C375F"/>
      </a:accent2>
      <a:accent3>
        <a:srgbClr val="EFBDBD"/>
      </a:accent3>
      <a:accent4>
        <a:srgbClr val="3F432C"/>
      </a:accent4>
      <a:accent5>
        <a:srgbClr val="595959"/>
      </a:accent5>
      <a:accent6>
        <a:srgbClr val="FE621D"/>
      </a:accent6>
      <a:hlink>
        <a:srgbClr val="49A0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